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8" r:id="rId1"/>
  </p:sldMasterIdLst>
  <p:notesMasterIdLst>
    <p:notesMasterId r:id="rId24"/>
  </p:notesMasterIdLst>
  <p:sldIdLst>
    <p:sldId id="278" r:id="rId2"/>
    <p:sldId id="279" r:id="rId3"/>
    <p:sldId id="273" r:id="rId4"/>
    <p:sldId id="261" r:id="rId5"/>
    <p:sldId id="271" r:id="rId6"/>
    <p:sldId id="258" r:id="rId7"/>
    <p:sldId id="262" r:id="rId8"/>
    <p:sldId id="274" r:id="rId9"/>
    <p:sldId id="263" r:id="rId10"/>
    <p:sldId id="264" r:id="rId11"/>
    <p:sldId id="265" r:id="rId12"/>
    <p:sldId id="266" r:id="rId13"/>
    <p:sldId id="283" r:id="rId14"/>
    <p:sldId id="272" r:id="rId15"/>
    <p:sldId id="282" r:id="rId16"/>
    <p:sldId id="268" r:id="rId17"/>
    <p:sldId id="269" r:id="rId18"/>
    <p:sldId id="275" r:id="rId19"/>
    <p:sldId id="270" r:id="rId20"/>
    <p:sldId id="277" r:id="rId21"/>
    <p:sldId id="284" r:id="rId22"/>
    <p:sldId id="28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2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396" autoAdjust="0"/>
    <p:restoredTop sz="96433" autoAdjust="0"/>
  </p:normalViewPr>
  <p:slideViewPr>
    <p:cSldViewPr snapToGrid="0" snapToObjects="1">
      <p:cViewPr varScale="1">
        <p:scale>
          <a:sx n="113" d="100"/>
          <a:sy n="113" d="100"/>
        </p:scale>
        <p:origin x="109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1"/>
            <a:fld id="{004192DE-2A8B-AE4D-9C18-B94704302AD7}" type="datetimeFigureOut">
              <a:rPr lang="en-US" smtClean="0"/>
              <a:pPr rtl="1"/>
              <a:t>10/5/2017</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1"/>
            <a:fld id="{3932A089-4FA0-AF49-B954-707A78C3607E}" type="slidenum">
              <a:rPr lang="en-US" smtClean="0"/>
              <a:pPr/>
              <a:t>‹#›</a:t>
            </a:fld>
            <a:endParaRPr lang="ar-SA"/>
          </a:p>
        </p:txBody>
      </p:sp>
    </p:spTree>
    <p:extLst>
      <p:ext uri="{BB962C8B-B14F-4D97-AF65-F5344CB8AC3E}">
        <p14:creationId xmlns:p14="http://schemas.microsoft.com/office/powerpoint/2010/main" val="2133146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smtClean="0">
                <a:latin typeface="Arial"/>
                <a:cs typeface="Arial"/>
              </a:rPr>
              <a:t>ملاحظة:  هذه شريحة غلاف فقط - فهي ليست جزءاً من الشرائح المرقمة في دليل الميسر.  </a:t>
            </a:r>
          </a:p>
          <a:p>
            <a:pPr rtl="1" eaLnBrk="1" hangingPunct="1">
              <a:spcBef>
                <a:spcPct val="0"/>
              </a:spcBef>
            </a:pPr>
            <a:endParaRPr lang="ar-SA"/>
          </a:p>
        </p:txBody>
      </p:sp>
      <p:sp>
        <p:nvSpPr>
          <p:cNvPr id="33796" name="Slide Number Placeholder 3"/>
          <p:cNvSpPr>
            <a:spLocks noGrp="1"/>
          </p:cNvSpPr>
          <p:nvPr>
            <p:ph type="sldNum" sz="quarter" idx="5"/>
          </p:nvPr>
        </p:nvSpPr>
        <p:spPr bwMode="auto">
          <a:noFill/>
          <a:ln>
            <a:miter lim="800000"/>
            <a:headEnd/>
            <a:tailEnd/>
          </a:ln>
        </p:spPr>
        <p:txBody>
          <a:bodyPr/>
          <a:lstStyle/>
          <a:p>
            <a:pPr rtl="1"/>
            <a:fld id="{F92A7E51-C274-4468-BF96-9236C4FF08EC}" type="slidenum">
              <a:rPr lang="en-US">
                <a:solidFill>
                  <a:prstClr val="black"/>
                </a:solidFill>
              </a:rPr>
              <a:pPr/>
              <a:t>1</a:t>
            </a:fld>
            <a:endParaRPr lang="ar-SA">
              <a:solidFill>
                <a:prstClr val="black"/>
              </a:solidFill>
            </a:endParaRPr>
          </a:p>
        </p:txBody>
      </p:sp>
    </p:spTree>
    <p:extLst>
      <p:ext uri="{BB962C8B-B14F-4D97-AF65-F5344CB8AC3E}">
        <p14:creationId xmlns:p14="http://schemas.microsoft.com/office/powerpoint/2010/main" val="40280899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r" rtl="1"/>
            <a:r>
              <a:rPr lang="ar-SA" smtClean="0">
                <a:latin typeface="Arial"/>
                <a:cs typeface="Arial"/>
              </a:rPr>
              <a:t>يمكننا إظهار أننا نستمع إلى ناجٍ/ناجية من خلال توظيف مهارات الاستماع الفعالة مثل: </a:t>
            </a:r>
          </a:p>
          <a:p>
            <a:pPr rtl="1">
              <a:spcAft>
                <a:spcPts val="1200"/>
              </a:spcAft>
            </a:pPr>
            <a:endParaRPr lang="ar-SA" sz="1200" dirty="0"/>
          </a:p>
          <a:p>
            <a:pPr algn="r" rtl="1">
              <a:spcAft>
                <a:spcPts val="1200"/>
              </a:spcAft>
            </a:pPr>
            <a:endParaRPr lang="ar-SA" sz="1200" dirty="0"/>
          </a:p>
          <a:p>
            <a:pPr rtl="1">
              <a:spcAft>
                <a:spcPts val="1200"/>
              </a:spcAft>
            </a:pPr>
            <a:endParaRPr lang="ar-SA" sz="1200" dirty="0"/>
          </a:p>
          <a:p>
            <a:pPr algn="r" rtl="1">
              <a:spcAft>
                <a:spcPts val="1200"/>
              </a:spcAft>
            </a:pPr>
            <a:r>
              <a:rPr lang="ar-SA" sz="1200" b="1" dirty="0">
                <a:latin typeface="Arial"/>
                <a:cs typeface="Arial"/>
              </a:rPr>
              <a:t>التوضيح عند الضرورة</a:t>
            </a:r>
            <a:r>
              <a:rPr lang="ar-SA" sz="1200" dirty="0">
                <a:latin typeface="Arial"/>
                <a:cs typeface="Arial"/>
              </a:rPr>
              <a:t> (</a:t>
            </a:r>
            <a:r>
              <a:rPr lang="ar-SA" sz="1200" i="1" dirty="0">
                <a:solidFill>
                  <a:srgbClr val="005A9E"/>
                </a:solidFill>
                <a:latin typeface="Arial"/>
                <a:cs typeface="Arial"/>
              </a:rPr>
              <a:t>عندما تقولين أنه كان يهددك، هل يمكن إخباري بالمزيد عما كان يفعله؟)</a:t>
            </a:r>
          </a:p>
          <a:p>
            <a:pPr rtl="1">
              <a:spcAft>
                <a:spcPts val="1200"/>
              </a:spcAft>
            </a:pPr>
            <a:endParaRPr lang="ar-SA" sz="1200" i="1" dirty="0">
              <a:solidFill>
                <a:srgbClr val="005A9E"/>
              </a:solidFill>
            </a:endParaRPr>
          </a:p>
          <a:p>
            <a:pPr algn="r" rtl="1">
              <a:spcAft>
                <a:spcPts val="1200"/>
              </a:spcAft>
            </a:pPr>
            <a:r>
              <a:rPr lang="ar-SA" sz="1200" i="1" baseline="0" dirty="0">
                <a:latin typeface="Arial"/>
                <a:cs typeface="Arial"/>
              </a:rPr>
              <a:t> </a:t>
            </a:r>
          </a:p>
          <a:p>
            <a:pPr rtl="1">
              <a:spcAft>
                <a:spcPts val="1200"/>
              </a:spcAft>
            </a:pPr>
            <a:endParaRPr lang="ar-SA" sz="1200" dirty="0"/>
          </a:p>
          <a:p>
            <a:pPr algn="r" rtl="1">
              <a:spcAft>
                <a:spcPts val="1200"/>
              </a:spcAft>
            </a:pPr>
            <a:r>
              <a:rPr lang="ar-SA" sz="1200" b="1" dirty="0">
                <a:latin typeface="Arial"/>
                <a:cs typeface="Arial"/>
              </a:rPr>
              <a:t>مساعدة الناجي/الناجية في التركيز إذا احاد إلى مواضيع أخرى </a:t>
            </a:r>
            <a:r>
              <a:rPr lang="ar-SA" sz="1200" dirty="0">
                <a:latin typeface="Arial"/>
                <a:cs typeface="Arial"/>
              </a:rPr>
              <a:t>(</a:t>
            </a:r>
            <a:r>
              <a:rPr lang="ar-SA" sz="1200" i="1" dirty="0">
                <a:solidFill>
                  <a:srgbClr val="005A9E"/>
                </a:solidFill>
                <a:latin typeface="Arial"/>
                <a:cs typeface="Arial"/>
              </a:rPr>
              <a:t>لقد قلتِ سابقاً أنك كنتِ تسيرين إلى المنزل، وبعد ذلك، فاجأك على الطريق…</a:t>
            </a:r>
            <a:r>
              <a:rPr lang="ar-SA" sz="1200" dirty="0">
                <a:latin typeface="Arial"/>
                <a:cs typeface="Arial"/>
              </a:rPr>
              <a:t>)</a:t>
            </a:r>
            <a:r>
              <a:rPr lang="ar-SA" smtClean="0">
                <a:latin typeface="Arial"/>
                <a:cs typeface="Arial"/>
              </a:rPr>
              <a:t> </a:t>
            </a:r>
          </a:p>
          <a:p>
            <a:pPr rtl="1"/>
            <a:endParaRPr lang="ar-SA" dirty="0"/>
          </a:p>
          <a:p>
            <a:pPr algn="r" rtl="1"/>
            <a:r>
              <a:rPr lang="ar-SA" smtClean="0">
                <a:latin typeface="Arial"/>
                <a:cs typeface="Arial"/>
              </a:rPr>
              <a:t>تأكد من أنه عند استخدامك هذه الأساليب، فأنت تقوم بتوظيف نبرة صوت تظهر اعتقادك ودعمك للناجي/الناجية وتجربته.   </a:t>
            </a:r>
            <a:endParaRPr lang="ar-SA" dirty="0"/>
          </a:p>
        </p:txBody>
      </p:sp>
      <p:sp>
        <p:nvSpPr>
          <p:cNvPr id="4" name="Slide Number Placeholder 3"/>
          <p:cNvSpPr>
            <a:spLocks noGrp="1"/>
          </p:cNvSpPr>
          <p:nvPr>
            <p:ph type="sldNum" sz="quarter" idx="10"/>
          </p:nvPr>
        </p:nvSpPr>
        <p:spPr/>
        <p:txBody>
          <a:bodyPr/>
          <a:lstStyle/>
          <a:p>
            <a:pPr rtl="1"/>
            <a:fld id="{38A3F70D-D11A-47BB-9185-BC33971305EE}" type="slidenum">
              <a:rPr lang="en-US" smtClean="0">
                <a:solidFill>
                  <a:prstClr val="black"/>
                </a:solidFill>
              </a:rPr>
              <a:pPr/>
              <a:t>10</a:t>
            </a:fld>
            <a:endParaRPr lang="ar-SA">
              <a:solidFill>
                <a:prstClr val="black"/>
              </a:solidFill>
            </a:endParaRPr>
          </a:p>
        </p:txBody>
      </p:sp>
    </p:spTree>
    <p:extLst>
      <p:ext uri="{BB962C8B-B14F-4D97-AF65-F5344CB8AC3E}">
        <p14:creationId xmlns:p14="http://schemas.microsoft.com/office/powerpoint/2010/main" val="1506116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عند الحصول على مزيد من المعلومات من عميل/عميلة، يمكنك استخدام أنواع مختلفة من الأسئلة. هناك ثلاثة أنواع من الأسئلة سنتحدث عنها الآن: </a:t>
            </a:r>
          </a:p>
          <a:p>
            <a:pPr algn="r" rtl="1">
              <a:spcAft>
                <a:spcPts val="600"/>
              </a:spcAft>
            </a:pPr>
            <a:r>
              <a:rPr lang="ar-SA" smtClean="0">
                <a:latin typeface="Arial"/>
                <a:cs typeface="Arial"/>
              </a:rPr>
              <a:t>الأسئلة المفتوحة: تحفز هذه الأسئلة الناجية على الحديث والإسهاب فيما تقول.  استخدم هذه الأسئلة في كثير من الأحيان.  </a:t>
            </a:r>
            <a:endParaRPr lang="ar-SA" i="1" dirty="0">
              <a:solidFill>
                <a:srgbClr val="0070C0"/>
              </a:solidFill>
            </a:endParaRPr>
          </a:p>
          <a:p>
            <a:pPr lvl="1" algn="r" rtl="1">
              <a:spcAft>
                <a:spcPts val="600"/>
              </a:spcAft>
            </a:pPr>
            <a:r>
              <a:rPr lang="ar-SA" i="1" dirty="0">
                <a:solidFill>
                  <a:srgbClr val="0070C0"/>
                </a:solidFill>
                <a:latin typeface="Arial"/>
                <a:cs typeface="Arial"/>
              </a:rPr>
              <a:t>كيف تمكنت من الوصول إلى مكان آمن؟    </a:t>
            </a:r>
          </a:p>
          <a:p>
            <a:pPr algn="r" rtl="1">
              <a:spcAft>
                <a:spcPts val="600"/>
              </a:spcAft>
            </a:pPr>
            <a:r>
              <a:rPr lang="ar-SA" smtClean="0">
                <a:latin typeface="Arial"/>
                <a:cs typeface="Arial"/>
              </a:rPr>
              <a:t>الأسئلة المغلقة (نعم/لا): يمكن أن تمنع هذه الأسئلة الناجي/الناجية من الحديث.  لا تستخدم هذه الأسئلة إلا عند الحاجة إلى معرفة معلومات محددة.  </a:t>
            </a:r>
          </a:p>
          <a:p>
            <a:pPr lvl="1" algn="r" rtl="1">
              <a:spcAft>
                <a:spcPts val="600"/>
              </a:spcAft>
            </a:pPr>
            <a:r>
              <a:rPr lang="ar-SA" i="1" dirty="0">
                <a:solidFill>
                  <a:srgbClr val="0070C0"/>
                </a:solidFill>
                <a:latin typeface="Arial"/>
                <a:cs typeface="Arial"/>
              </a:rPr>
              <a:t>هل ترغبين في رؤية الطبيب؟ </a:t>
            </a:r>
          </a:p>
          <a:p>
            <a:pPr algn="r" rtl="1">
              <a:spcAft>
                <a:spcPts val="600"/>
              </a:spcAft>
            </a:pPr>
            <a:r>
              <a:rPr lang="ar-SA" smtClean="0">
                <a:latin typeface="Arial"/>
                <a:cs typeface="Arial"/>
              </a:rPr>
              <a:t>أسئلة تبدأ بـ "لماذا": يمكن أن تنم هذه الأسئلة عن اللوم على الناجي/الناجية.  تجنب استخدام هذه الأسئلة. </a:t>
            </a:r>
          </a:p>
          <a:p>
            <a:pPr lvl="1" algn="r" rtl="1">
              <a:spcAft>
                <a:spcPts val="600"/>
              </a:spcAft>
            </a:pPr>
            <a:r>
              <a:rPr lang="ar-SA" i="1" strike="sngStrike" dirty="0">
                <a:solidFill>
                  <a:srgbClr val="0070C0"/>
                </a:solidFill>
                <a:latin typeface="Arial"/>
                <a:cs typeface="Arial"/>
              </a:rPr>
              <a:t>لماذا قمت بذلك؟  </a:t>
            </a:r>
          </a:p>
          <a:p>
            <a:pPr lvl="1" algn="r" rtl="1">
              <a:spcAft>
                <a:spcPts val="600"/>
              </a:spcAft>
            </a:pPr>
            <a:r>
              <a:rPr lang="ar-SA" i="1" dirty="0">
                <a:solidFill>
                  <a:srgbClr val="0070C0"/>
                </a:solidFill>
                <a:latin typeface="Arial"/>
                <a:cs typeface="Arial"/>
              </a:rPr>
              <a:t>أخبريني أكثر عن كيفية حدوث ذلك.  </a:t>
            </a:r>
          </a:p>
          <a:p>
            <a:pPr rtl="1"/>
            <a:endParaRPr lang="ar-SA" dirty="0"/>
          </a:p>
        </p:txBody>
      </p:sp>
      <p:sp>
        <p:nvSpPr>
          <p:cNvPr id="4" name="Slide Number Placeholder 3"/>
          <p:cNvSpPr>
            <a:spLocks noGrp="1"/>
          </p:cNvSpPr>
          <p:nvPr>
            <p:ph type="sldNum" sz="quarter" idx="10"/>
          </p:nvPr>
        </p:nvSpPr>
        <p:spPr/>
        <p:txBody>
          <a:bodyPr/>
          <a:lstStyle/>
          <a:p>
            <a:pPr rtl="1"/>
            <a:fld id="{3932A089-4FA0-AF49-B954-707A78C3607E}" type="slidenum">
              <a:rPr lang="en-US" smtClean="0"/>
              <a:pPr/>
              <a:t>11</a:t>
            </a:fld>
            <a:endParaRPr lang="ar-SA"/>
          </a:p>
        </p:txBody>
      </p:sp>
    </p:spTree>
    <p:extLst>
      <p:ext uri="{BB962C8B-B14F-4D97-AF65-F5344CB8AC3E}">
        <p14:creationId xmlns:p14="http://schemas.microsoft.com/office/powerpoint/2010/main" val="30297582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altLang="en-US" dirty="0">
                <a:latin typeface="Arial"/>
                <a:cs typeface="Arial"/>
              </a:rPr>
              <a:t>وللناجين/الناجيات الحق في التعبير عن أفكارهم ومعتقداتهم ومشاعرهم وآرائهم/أفكارهن ومعتقداتهن ومشاعرهن وآرائهن بشأن ما حدث لهم/لهن. ليس من المفيد قول شيءٍ مثل: </a:t>
            </a:r>
            <a:r>
              <a:rPr lang="ar-SA" altLang="en-US" i="1" dirty="0">
                <a:latin typeface="Arial"/>
                <a:cs typeface="Arial"/>
              </a:rPr>
              <a:t>لا تقول ذلك! يجب ألا تشعري بذلك. توقفي عن الشعور بالغضب/الحزن، فإنه لن يساعدك. </a:t>
            </a:r>
            <a:r>
              <a:rPr lang="ar-SA" altLang="en-US" dirty="0">
                <a:latin typeface="Arial"/>
                <a:cs typeface="Arial"/>
              </a:rPr>
              <a:t>عبارات مثل هذه يمكن أن تجعل الناجي/الناجية يشعر/تشعر بأنه في موضع دفاع والتردد في التحدث عن أفكاره أو مشاعره/أفكارها ومشاعرها </a:t>
            </a:r>
          </a:p>
          <a:p>
            <a:pPr marL="0" marR="0" indent="0" algn="l" defTabSz="914400" rtl="1" eaLnBrk="1" fontAlgn="auto" latinLnBrk="0" hangingPunct="1">
              <a:lnSpc>
                <a:spcPct val="100000"/>
              </a:lnSpc>
              <a:spcBef>
                <a:spcPts val="0"/>
              </a:spcBef>
              <a:spcAft>
                <a:spcPts val="0"/>
              </a:spcAft>
              <a:buClrTx/>
              <a:buSzTx/>
              <a:buFontTx/>
              <a:buNone/>
              <a:tabLst/>
              <a:defRPr/>
            </a:pPr>
            <a:endParaRPr lang="ar-SA" altLang="en-US" dirty="0">
              <a:latin typeface="Arial"/>
              <a:ea typeface="Arial"/>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altLang="en-US" dirty="0">
                <a:latin typeface="Arial"/>
                <a:cs typeface="Arial"/>
              </a:rPr>
              <a:t>بدلاً من ذلك، استمع إلى كلمات الناجي/الناجية وأيضاً المشاعر والمواقف التي تكمن وراء ما يقوله الشخص. ماذا يمكن أن تقول لمساعدة الناجي/الناجية على الشعور بالأمان؟ </a:t>
            </a:r>
            <a:r>
              <a:rPr lang="ar-SA" smtClean="0">
                <a:latin typeface="Arial"/>
                <a:cs typeface="Arial"/>
              </a:rPr>
              <a:t>يدل هذا على التعاطف ويساعد على جعل ما يمر به الشخص يبدو طبيعياً. </a:t>
            </a:r>
          </a:p>
          <a:p>
            <a:pPr marL="0" marR="0" indent="0" algn="l" defTabSz="914400" rtl="1" eaLnBrk="1" fontAlgn="auto" latinLnBrk="0" hangingPunct="1">
              <a:lnSpc>
                <a:spcPct val="100000"/>
              </a:lnSpc>
              <a:spcBef>
                <a:spcPts val="0"/>
              </a:spcBef>
              <a:spcAft>
                <a:spcPts val="0"/>
              </a:spcAft>
              <a:buClrTx/>
              <a:buSzTx/>
              <a:buFontTx/>
              <a:buNone/>
              <a:tabLst/>
              <a:defRPr/>
            </a:pPr>
            <a:endParaRPr lang="ar-SA" altLang="en-US" dirty="0">
              <a:latin typeface="Arial"/>
              <a:ea typeface="Arial"/>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altLang="en-US" dirty="0">
                <a:latin typeface="Arial"/>
                <a:cs typeface="Arial"/>
              </a:rPr>
              <a:t>(لا بأس أن تشعر بهذه المشاعر.</a:t>
            </a:r>
            <a:r>
              <a:rPr lang="ar-SA" altLang="en-US" i="1" dirty="0">
                <a:latin typeface="Arial"/>
                <a:cs typeface="Arial"/>
              </a:rPr>
              <a:t> من الطبيعي أن تشعري بمشاعر قوية تجاه ما حدث لك، وأنا هنا للاستماع والمساعدة. خذي كل الوقت الذي تحتاجه). </a:t>
            </a:r>
            <a:endParaRPr lang="ar-SA" altLang="en-US" dirty="0">
              <a:latin typeface="Arial"/>
              <a:ea typeface="Arial"/>
            </a:endParaRPr>
          </a:p>
          <a:p>
            <a:pPr rtl="1"/>
            <a:endParaRPr lang="ar-SA"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حاول أيضاً الابتعاد عن قول أشياء مثل "أفهم" عند مناقشة المشاعر مع الناجي/الناجية.   نحن لا نريد أن يشعر الشخص وكأننا نرفض المشاعر المعقدة التي يواجهها بقول إننا نفهم - فنحن لن نفهم على الإطلاق كيف يشعر الشخص حقاً لأن هذه المشاعر تجارب فريدة وشخصية. ويمكننا أن نفهم ما يقوله أحد الناجين/الناجيات ويمكننا أن نعبر عن تفهمنا بقول "أستطيع أن أتخيل ذلك...لابد أن ذلك كان مخيفاً." </a:t>
            </a:r>
            <a:endParaRPr lang="ar-SA" altLang="en-US" dirty="0">
              <a:latin typeface="Arial"/>
              <a:ea typeface="Arial"/>
            </a:endParaRPr>
          </a:p>
          <a:p>
            <a:pPr rtl="1"/>
            <a:endParaRPr lang="ar-SA" dirty="0"/>
          </a:p>
          <a:p>
            <a:pPr rtl="1"/>
            <a:endParaRPr lang="ar-SA" dirty="0"/>
          </a:p>
        </p:txBody>
      </p:sp>
      <p:sp>
        <p:nvSpPr>
          <p:cNvPr id="4" name="Slide Number Placeholder 3"/>
          <p:cNvSpPr>
            <a:spLocks noGrp="1"/>
          </p:cNvSpPr>
          <p:nvPr>
            <p:ph type="sldNum" sz="quarter" idx="10"/>
          </p:nvPr>
        </p:nvSpPr>
        <p:spPr/>
        <p:txBody>
          <a:bodyPr/>
          <a:lstStyle/>
          <a:p>
            <a:pPr rtl="1"/>
            <a:fld id="{3932A089-4FA0-AF49-B954-707A78C3607E}" type="slidenum">
              <a:rPr lang="en-US" smtClean="0"/>
              <a:pPr/>
              <a:t>12</a:t>
            </a:fld>
            <a:endParaRPr lang="ar-SA"/>
          </a:p>
        </p:txBody>
      </p:sp>
    </p:spTree>
    <p:extLst>
      <p:ext uri="{BB962C8B-B14F-4D97-AF65-F5344CB8AC3E}">
        <p14:creationId xmlns:p14="http://schemas.microsoft.com/office/powerpoint/2010/main" val="20489138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b="1" dirty="0">
                <a:latin typeface="Arial"/>
                <a:cs typeface="Arial"/>
              </a:rPr>
              <a:t>دعنا نراجع المهارات الأساسية التي تعلمناها للتو.</a:t>
            </a:r>
          </a:p>
          <a:p>
            <a:pPr rtl="1"/>
            <a:endParaRPr lang="ar-SA" dirty="0"/>
          </a:p>
          <a:p>
            <a:pPr algn="r" rtl="1"/>
            <a:endParaRPr lang="ar-SA" dirty="0"/>
          </a:p>
          <a:p>
            <a:pPr algn="r" rtl="1">
              <a:buFontTx/>
              <a:buChar char="-"/>
            </a:pPr>
            <a:r>
              <a:rPr lang="ar-SA" smtClean="0">
                <a:latin typeface="Arial"/>
                <a:cs typeface="Arial"/>
              </a:rPr>
              <a:t>أعد صياغة ما سمعته</a:t>
            </a:r>
          </a:p>
          <a:p>
            <a:pPr algn="r" rtl="1">
              <a:buFontTx/>
              <a:buChar char="-"/>
            </a:pPr>
            <a:r>
              <a:rPr lang="ar-SA" smtClean="0">
                <a:latin typeface="Arial"/>
                <a:cs typeface="Arial"/>
              </a:rPr>
              <a:t> وضح</a:t>
            </a:r>
          </a:p>
          <a:p>
            <a:pPr algn="r" rtl="1">
              <a:buFontTx/>
              <a:buChar char="-"/>
            </a:pPr>
            <a:r>
              <a:rPr lang="ar-SA" smtClean="0">
                <a:latin typeface="Arial"/>
                <a:cs typeface="Arial"/>
              </a:rPr>
              <a:t> أعد التعبير عن المحتوى (ما سمعت) والشعور (ما فهمت أنه قد يكون شعور الناجي/الناجية) مرة أخرى</a:t>
            </a:r>
          </a:p>
          <a:p>
            <a:pPr algn="r" rtl="1">
              <a:buFontTx/>
              <a:buChar char="-"/>
            </a:pPr>
            <a:r>
              <a:rPr lang="ar-SA" smtClean="0">
                <a:latin typeface="Arial"/>
                <a:cs typeface="Arial"/>
              </a:rPr>
              <a:t> ساعد في توجيه الشخص في حالة حياده</a:t>
            </a:r>
          </a:p>
          <a:p>
            <a:pPr rtl="1">
              <a:buFontTx/>
              <a:buChar char="-"/>
            </a:pPr>
            <a:endParaRPr lang="ar-SA" baseline="0" dirty="0"/>
          </a:p>
          <a:p>
            <a:pPr algn="r" rtl="1">
              <a:buFontTx/>
              <a:buNone/>
            </a:pPr>
            <a:endParaRPr lang="ar-SA" baseline="0" dirty="0"/>
          </a:p>
          <a:p>
            <a:pPr rtl="1">
              <a:buFontTx/>
              <a:buNone/>
            </a:pPr>
            <a:endParaRPr lang="ar-SA" b="1" baseline="0" dirty="0"/>
          </a:p>
          <a:p>
            <a:pPr algn="r" rtl="1">
              <a:buFontTx/>
              <a:buNone/>
            </a:pPr>
            <a:r>
              <a:rPr lang="ar-SA" b="1" baseline="0" dirty="0">
                <a:latin typeface="Arial"/>
                <a:cs typeface="Arial"/>
              </a:rPr>
              <a:t>التحقق من المشاعر</a:t>
            </a:r>
          </a:p>
          <a:p>
            <a:pPr rtl="1">
              <a:buFontTx/>
              <a:buNone/>
            </a:pPr>
            <a:endParaRPr lang="ar-SA" b="1" baseline="0" dirty="0"/>
          </a:p>
          <a:p>
            <a:pPr algn="r" rtl="1">
              <a:buFontTx/>
              <a:buNone/>
            </a:pPr>
            <a:r>
              <a:rPr lang="ar-SA" b="1" dirty="0">
                <a:latin typeface="Arial"/>
                <a:cs typeface="Arial"/>
              </a:rPr>
              <a:t>**اغتنم هذه الفرصة لتوضيح أي شيء لا يفهمه المشاركون عن هذه المهارات.**</a:t>
            </a:r>
          </a:p>
          <a:p>
            <a:pPr rtl="1">
              <a:buFontTx/>
              <a:buNone/>
            </a:pPr>
            <a:endParaRPr lang="ar-SA" b="1" baseline="0" dirty="0"/>
          </a:p>
          <a:p>
            <a:pPr algn="r" rtl="1">
              <a:buFontTx/>
              <a:buNone/>
            </a:pPr>
            <a:r>
              <a:rPr lang="ar-SA" b="1" baseline="0" dirty="0">
                <a:latin typeface="Arial"/>
                <a:cs typeface="Arial"/>
              </a:rPr>
              <a:t>**اطلب من المشاركين الدخول في مجموعات من اثنين وممارسة استخدام هذه المهارات.  سيقوم شخص واحد بمشاركة تحدٍّ يواجهه في الوقت الحالي (لا ينبغي أن يكون شخصياً بدرجة كبيرة) وسيستمع الشخص الآخر ويستخدم هذه المهارات.  ثم سيقوم المشاركون بتبديل الأدوار.  قم بالتأكيد على أن المستمع ينبغي أن يحاول استخدام كل مهارة مرة واحدة على الأقل لمجرد الممارسة.   اطلب منهم إبداء ملاحظاتهم لبعضهم البعض بعد أن يذهب كل شخص.** </a:t>
            </a:r>
            <a:endParaRPr lang="ar-SA" b="1" dirty="0"/>
          </a:p>
        </p:txBody>
      </p:sp>
      <p:sp>
        <p:nvSpPr>
          <p:cNvPr id="4" name="Slide Number Placeholder 3"/>
          <p:cNvSpPr>
            <a:spLocks noGrp="1"/>
          </p:cNvSpPr>
          <p:nvPr>
            <p:ph type="sldNum" sz="quarter" idx="10"/>
          </p:nvPr>
        </p:nvSpPr>
        <p:spPr/>
        <p:txBody>
          <a:bodyPr/>
          <a:lstStyle/>
          <a:p>
            <a:pPr rtl="1"/>
            <a:fld id="{3932A089-4FA0-AF49-B954-707A78C3607E}" type="slidenum">
              <a:rPr lang="en-US" smtClean="0"/>
              <a:pPr/>
              <a:t>13</a:t>
            </a:fld>
            <a:endParaRPr lang="ar-SA"/>
          </a:p>
        </p:txBody>
      </p:sp>
    </p:spTree>
    <p:extLst>
      <p:ext uri="{BB962C8B-B14F-4D97-AF65-F5344CB8AC3E}">
        <p14:creationId xmlns:p14="http://schemas.microsoft.com/office/powerpoint/2010/main" val="3124412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ヒラギノ角ゴ Pro W3" pitchFamily="14" charset="-128"/>
              </a:defRPr>
            </a:lvl1pPr>
            <a:lvl2pPr marL="757066" indent="-291179">
              <a:defRPr sz="2400">
                <a:solidFill>
                  <a:schemeClr val="tx1"/>
                </a:solidFill>
                <a:latin typeface="Arial" panose="020B0604020202020204" pitchFamily="34" charset="0"/>
                <a:ea typeface="ヒラギノ角ゴ Pro W3" pitchFamily="14" charset="-128"/>
              </a:defRPr>
            </a:lvl2pPr>
            <a:lvl3pPr marL="1164717" indent="-232943">
              <a:defRPr sz="2400">
                <a:solidFill>
                  <a:schemeClr val="tx1"/>
                </a:solidFill>
                <a:latin typeface="Arial" panose="020B0604020202020204" pitchFamily="34" charset="0"/>
                <a:ea typeface="ヒラギノ角ゴ Pro W3" pitchFamily="14" charset="-128"/>
              </a:defRPr>
            </a:lvl3pPr>
            <a:lvl4pPr marL="1630604" indent="-232943">
              <a:defRPr sz="2400">
                <a:solidFill>
                  <a:schemeClr val="tx1"/>
                </a:solidFill>
                <a:latin typeface="Arial" panose="020B0604020202020204" pitchFamily="34" charset="0"/>
                <a:ea typeface="ヒラギノ角ゴ Pro W3" pitchFamily="14" charset="-128"/>
              </a:defRPr>
            </a:lvl4pPr>
            <a:lvl5pPr marL="2096491" indent="-232943">
              <a:defRPr sz="2400">
                <a:solidFill>
                  <a:schemeClr val="tx1"/>
                </a:solidFill>
                <a:latin typeface="Arial" panose="020B0604020202020204" pitchFamily="34" charset="0"/>
                <a:ea typeface="ヒラギノ角ゴ Pro W3" pitchFamily="14" charset="-128"/>
              </a:defRPr>
            </a:lvl5pPr>
            <a:lvl6pPr marL="2562377"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3028264"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94151"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960038"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rtl="1"/>
            <a:fld id="{1B78C42C-E368-409C-84EF-F9A06810BFBC}" type="slidenum">
              <a:rPr lang="en-US" altLang="en-US" sz="1200">
                <a:solidFill>
                  <a:srgbClr val="000000"/>
                </a:solidFill>
              </a:rPr>
              <a:pPr/>
              <a:t>14</a:t>
            </a:fld>
            <a:endParaRPr lang="ar-SA" altLang="en-US" sz="1200">
              <a:solidFill>
                <a:srgbClr val="000000"/>
              </a:solidFill>
            </a:endParaRPr>
          </a:p>
        </p:txBody>
      </p:sp>
      <p:sp>
        <p:nvSpPr>
          <p:cNvPr id="32771" name="Rectangle 1026"/>
          <p:cNvSpPr>
            <a:spLocks noGrp="1" noRot="1" noChangeAspect="1" noChangeArrowheads="1" noTextEdit="1"/>
          </p:cNvSpPr>
          <p:nvPr>
            <p:ph type="sldImg"/>
          </p:nvPr>
        </p:nvSpPr>
        <p:spPr>
          <a:ln/>
        </p:spPr>
      </p:sp>
      <p:sp>
        <p:nvSpPr>
          <p:cNvPr id="32772"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A" altLang="en-US" i="1" dirty="0">
                <a:latin typeface="Arial"/>
                <a:cs typeface="Arial"/>
              </a:rPr>
              <a:t>استخدام العبارات الشفائية</a:t>
            </a:r>
            <a:endParaRPr lang="ar-SA" altLang="en-US" i="1" dirty="0">
              <a:latin typeface="Arial"/>
              <a:ea typeface="Arial"/>
            </a:endParaRPr>
          </a:p>
          <a:p>
            <a:pPr rtl="1"/>
            <a:endParaRPr lang="ar-SA" altLang="en-US" dirty="0">
              <a:latin typeface="Arial"/>
              <a:ea typeface="Arial"/>
            </a:endParaRPr>
          </a:p>
          <a:p>
            <a:pPr algn="r" rtl="1"/>
            <a:r>
              <a:rPr lang="ar-SA" altLang="en-US" dirty="0">
                <a:latin typeface="Arial"/>
                <a:cs typeface="Arial"/>
              </a:rPr>
              <a:t>العديد من الناجين/الناجيات لا يفصحون عما لديهم بسبب الخوف والعار. وستساعد الردود الإيجابية والداعمة الناجية على الشعور على نحو أفضل، في حين أن الردود السلبية (مثل عدم تصديق الناجية أو إلقاء اللوم عليها أو إخبارها بما يجب فعله أو ما كان ينبغي عليها فعله) يمكن أن تؤدي إلى مزيد من الضرر. لا تستخدم عبارات مثل: </a:t>
            </a:r>
            <a:r>
              <a:rPr lang="ar-SA" altLang="en-US" i="1" dirty="0">
                <a:latin typeface="Arial"/>
                <a:cs typeface="Arial"/>
              </a:rPr>
              <a:t>لماذا لم...؟ كان ينبغي عليك ... كنت قد ... إذا كنت قد فعلت X، فربما لم يكن قد حدث ذلك. هل أنت واثقة… </a:t>
            </a:r>
          </a:p>
          <a:p>
            <a:pPr rtl="1"/>
            <a:endParaRPr lang="ar-SA" sz="1200" i="1"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بعد أن شارك أحد الناجين/الناجيات قصته/قصتها، من المهم التعبير عن التعاطف والتأييد</a:t>
            </a:r>
          </a:p>
          <a:p>
            <a:pPr algn="r" rtl="1"/>
            <a:r>
              <a:rPr lang="ar-SA" sz="1200" kern="1200" baseline="0" dirty="0">
                <a:solidFill>
                  <a:schemeClr val="tx1"/>
                </a:solidFill>
                <a:latin typeface="Arial"/>
                <a:cs typeface="Arial"/>
              </a:rPr>
              <a:t>والطمأنة. </a:t>
            </a:r>
            <a:r>
              <a:rPr lang="ar-SA" altLang="en-US" dirty="0">
                <a:latin typeface="Arial"/>
                <a:cs typeface="Arial"/>
              </a:rPr>
              <a:t>ما أنواع العبارات التي يمكن أن تقولها لتقديم التهدئة والدعم؟ </a:t>
            </a:r>
            <a:r>
              <a:rPr lang="ar-SA" altLang="en-US" b="1" dirty="0">
                <a:latin typeface="Arial"/>
                <a:cs typeface="Arial"/>
              </a:rPr>
              <a:t>(تبادل الأفكار مع مجموعتك)</a:t>
            </a:r>
            <a:endParaRPr lang="ar-SA" sz="1200" b="1" kern="1200" baseline="0" dirty="0">
              <a:solidFill>
                <a:schemeClr val="tx1"/>
              </a:solidFill>
              <a:latin typeface="Arial"/>
              <a:ea typeface="Arial"/>
              <a:cs typeface="Arial"/>
            </a:endParaRPr>
          </a:p>
          <a:p>
            <a:pPr rtl="1"/>
            <a:endParaRPr lang="ar-SA" sz="1200" kern="1200" baseline="0" dirty="0">
              <a:solidFill>
                <a:schemeClr val="tx1"/>
              </a:solidFill>
              <a:latin typeface="Arial"/>
              <a:ea typeface="Arial"/>
              <a:cs typeface="Arial"/>
            </a:endParaRPr>
          </a:p>
          <a:p>
            <a:pPr algn="r" rtl="1"/>
            <a:r>
              <a:rPr lang="ar-SA" altLang="en-US" dirty="0">
                <a:latin typeface="Arial"/>
                <a:cs typeface="Arial"/>
              </a:rPr>
              <a:t>يجب أن يطمئن الناجون/الناجيات إلى أنهم ليسوا على خطأ في ما حدث. فهذا يتصل بأهمية وجود مواقف تركز على الناجين/الناجيات حتى ندرك أن المعتدين هم المسؤولون عن الاعتداء وأن الناجين/الناجيات لم يسببوا/يسببن أو يستحقوا/يستحقن الاعتداء </a:t>
            </a:r>
            <a:r>
              <a:rPr lang="ar-SA" altLang="en-US" i="1" dirty="0">
                <a:latin typeface="Arial"/>
                <a:cs typeface="Arial"/>
              </a:rPr>
              <a:t> </a:t>
            </a:r>
            <a:r>
              <a:rPr lang="ar-SA" altLang="en-US" dirty="0">
                <a:latin typeface="Arial"/>
                <a:cs typeface="Arial"/>
              </a:rPr>
              <a:t>ما أنواع العبارات التي يمكن أن تقولها لإظهار التصديق والتشجيع؟ (أنا أصدقك.</a:t>
            </a:r>
            <a:r>
              <a:rPr lang="ar-SA" altLang="en-US" i="1" dirty="0">
                <a:latin typeface="Arial"/>
                <a:cs typeface="Arial"/>
              </a:rPr>
              <a:t> لقد فعلت الشيء الصحيح من خلال التحدث. أنت قوية ويمكنك الشفاء. لقد قمت بالضبط بما كنت بحاجة للقيام به لتتخطى الأمر. لديك الكثير من الدعم هنا)</a:t>
            </a:r>
          </a:p>
          <a:p>
            <a:pPr marL="0" marR="0" indent="0" algn="l" defTabSz="914400" rtl="1" eaLnBrk="1" fontAlgn="auto" latinLnBrk="0" hangingPunct="1">
              <a:lnSpc>
                <a:spcPct val="100000"/>
              </a:lnSpc>
              <a:spcBef>
                <a:spcPts val="0"/>
              </a:spcBef>
              <a:spcAft>
                <a:spcPts val="0"/>
              </a:spcAft>
              <a:buClrTx/>
              <a:buSzTx/>
              <a:buFontTx/>
              <a:buNone/>
              <a:tabLst/>
              <a:defRPr/>
            </a:pPr>
            <a:endParaRPr lang="ar-SA" altLang="en-US" dirty="0">
              <a:latin typeface="Arial"/>
              <a:ea typeface="Arial"/>
            </a:endParaRPr>
          </a:p>
          <a:p>
            <a:pPr algn="r" rtl="1"/>
            <a:r>
              <a:rPr lang="ar-SA" sz="1200" kern="1200" baseline="0" dirty="0">
                <a:solidFill>
                  <a:schemeClr val="tx1"/>
                </a:solidFill>
                <a:latin typeface="Arial"/>
                <a:cs typeface="Arial"/>
              </a:rPr>
              <a:t>بالإضافة إلى شكر الشخص لمشاركته شيء صعب للغاية، هناك عدد قليل من</a:t>
            </a:r>
          </a:p>
          <a:p>
            <a:pPr algn="r" rtl="1"/>
            <a:r>
              <a:rPr lang="ar-SA" sz="1200" kern="1200" baseline="0" dirty="0">
                <a:solidFill>
                  <a:schemeClr val="tx1"/>
                </a:solidFill>
                <a:latin typeface="Arial"/>
                <a:cs typeface="Arial"/>
              </a:rPr>
              <a:t>العبارات البسيطة التي يمكنك قولها يمكن أن تكون قوية وداعمة للغاية للشخص عندما يسمعها. يمكن أن تكون هذه العبارات، التي يُطلق عليها</a:t>
            </a:r>
          </a:p>
          <a:p>
            <a:pPr algn="r" rtl="1"/>
            <a:r>
              <a:rPr lang="ar-SA" sz="1200" kern="1200" baseline="0" dirty="0">
                <a:solidFill>
                  <a:schemeClr val="tx1"/>
                </a:solidFill>
                <a:latin typeface="Arial"/>
                <a:cs typeface="Arial"/>
              </a:rPr>
              <a:t>"العبارات الشافية" جزءاً مهماً من شفاء الناجي/الناجية.</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التصديق على كلام الناجي وتمكينه/تمكينها بقول: "لقد كنت في غاية الشجاعة لمشاركتك ذلك معي."</a:t>
            </a:r>
          </a:p>
          <a:p>
            <a:pPr algn="r" rtl="1"/>
            <a:r>
              <a:rPr lang="ar-SA" sz="1200" kern="1200" baseline="0" dirty="0">
                <a:solidFill>
                  <a:schemeClr val="tx1"/>
                </a:solidFill>
                <a:latin typeface="Arial"/>
                <a:cs typeface="Arial"/>
              </a:rPr>
              <a:t>واصل بناء الثقة بقول، "أنا أؤمن بقدراتك."</a:t>
            </a:r>
          </a:p>
          <a:p>
            <a:pPr algn="r" rtl="1"/>
            <a:r>
              <a:rPr lang="ar-SA" sz="1200" kern="1200" baseline="0" dirty="0">
                <a:solidFill>
                  <a:schemeClr val="tx1"/>
                </a:solidFill>
                <a:latin typeface="Arial"/>
                <a:cs typeface="Arial"/>
              </a:rPr>
              <a:t>التعبير عن التعاطف بقول: "أنا آسف لحدوث ذلك لك" أو "أنا آسف للغاية لأنك تمر بهذا الأمر."</a:t>
            </a:r>
          </a:p>
          <a:p>
            <a:pPr algn="r" rtl="1"/>
            <a:r>
              <a:rPr lang="ar-SA" sz="1200" kern="1200" baseline="0" dirty="0">
                <a:solidFill>
                  <a:schemeClr val="tx1"/>
                </a:solidFill>
                <a:latin typeface="Arial"/>
                <a:cs typeface="Arial"/>
              </a:rPr>
              <a:t>تقديم الطمأنة بأن ما حدث لم يكن ذنبه/ذنبها بقول "لا يوجد لوم عليك" أو "ما</a:t>
            </a:r>
          </a:p>
          <a:p>
            <a:pPr algn="r" rtl="1"/>
            <a:r>
              <a:rPr lang="ar-SA" sz="1200" kern="1200" baseline="0" dirty="0">
                <a:solidFill>
                  <a:schemeClr val="tx1"/>
                </a:solidFill>
                <a:latin typeface="Arial"/>
                <a:cs typeface="Arial"/>
              </a:rPr>
              <a:t>حدث ليس ذنبك."</a:t>
            </a:r>
          </a:p>
          <a:p>
            <a:pPr algn="r" rtl="1"/>
            <a:r>
              <a:rPr lang="ar-SA" altLang="en-US" sz="1200" kern="1200" baseline="0" dirty="0">
                <a:solidFill>
                  <a:schemeClr val="tx1"/>
                </a:solidFill>
                <a:latin typeface="Arial"/>
                <a:cs typeface="Arial"/>
              </a:rPr>
              <a:t>بناء العلاقات: "أنا سعيد لأنك أخبرتني. </a:t>
            </a:r>
            <a:endParaRPr lang="ar-SA" altLang="en-US" dirty="0">
              <a:latin typeface="Arial"/>
              <a:ea typeface="Arial"/>
            </a:endParaRPr>
          </a:p>
          <a:p>
            <a:pPr marL="0" marR="0" indent="0" algn="l" defTabSz="914400" rtl="1" eaLnBrk="1" fontAlgn="auto" latinLnBrk="0" hangingPunct="1">
              <a:lnSpc>
                <a:spcPct val="100000"/>
              </a:lnSpc>
              <a:spcBef>
                <a:spcPts val="0"/>
              </a:spcBef>
              <a:spcAft>
                <a:spcPts val="0"/>
              </a:spcAft>
              <a:buClrTx/>
              <a:buSzTx/>
              <a:buFontTx/>
              <a:buNone/>
              <a:tabLst/>
              <a:defRPr/>
            </a:pPr>
            <a:endParaRPr lang="ar-SA" altLang="en-US" dirty="0">
              <a:latin typeface="Arial"/>
              <a:ea typeface="Arial"/>
            </a:endParaRPr>
          </a:p>
          <a:p>
            <a:pPr marL="0" marR="0" indent="0" algn="l" defTabSz="914400" rtl="1" eaLnBrk="1" fontAlgn="auto" latinLnBrk="0" hangingPunct="1">
              <a:lnSpc>
                <a:spcPct val="100000"/>
              </a:lnSpc>
              <a:spcBef>
                <a:spcPts val="0"/>
              </a:spcBef>
              <a:spcAft>
                <a:spcPts val="0"/>
              </a:spcAft>
              <a:buClrTx/>
              <a:buSzTx/>
              <a:buFontTx/>
              <a:buNone/>
              <a:tabLst/>
              <a:defRPr/>
            </a:pPr>
            <a:endParaRPr lang="ar-SA" altLang="en-US" dirty="0">
              <a:latin typeface="Arial"/>
              <a:ea typeface="Arial"/>
            </a:endParaRPr>
          </a:p>
          <a:p>
            <a:pPr rtl="1"/>
            <a:endParaRPr lang="ar-SA" altLang="en-US" b="1" dirty="0">
              <a:latin typeface="Arial"/>
              <a:ea typeface="Arial"/>
            </a:endParaRPr>
          </a:p>
          <a:p>
            <a:pPr rtl="1"/>
            <a:endParaRPr lang="ar-SA" altLang="en-US" dirty="0">
              <a:latin typeface="Arial"/>
              <a:ea typeface="Arial"/>
            </a:endParaRPr>
          </a:p>
        </p:txBody>
      </p:sp>
    </p:spTree>
    <p:extLst>
      <p:ext uri="{BB962C8B-B14F-4D97-AF65-F5344CB8AC3E}">
        <p14:creationId xmlns:p14="http://schemas.microsoft.com/office/powerpoint/2010/main" val="14272381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لقد رأينا للتو بعض الأمثلة على العبارات الشافية. ما بعض العبارات الشافية الأخرى التي يمكن أن نستخدمها مع الناجين/الناجيات؟ واصل وشارك في مجموعات صغيرة. سواء كانت عبارات تستخدمها حالياً في العمل الخاص بك أو عبارات جديدة، ناقش ما يمكن أن تكون عليه بعض العبارات الشافيةالأخرى. </a:t>
            </a:r>
            <a:r>
              <a:rPr lang="ar-SA" b="1" baseline="0" dirty="0">
                <a:latin typeface="Arial"/>
                <a:cs typeface="Arial"/>
              </a:rPr>
              <a:t>*قم بإعطاء نسخ من النشرة 9.2* </a:t>
            </a:r>
            <a:r>
              <a:rPr lang="ar-SA" smtClean="0">
                <a:latin typeface="Arial"/>
                <a:cs typeface="Arial"/>
              </a:rPr>
              <a:t>اكتبها أسفل الفئة التي تعتقد أن العبارة تناسبها - تذكر، قد تتناسب العبارة في أكثر من فئة واحدة. بعد حوالي 10 دقائق، سوف نعود إلى المجموعة الأكبر.</a:t>
            </a:r>
          </a:p>
          <a:p>
            <a:pPr rtl="1"/>
            <a:endParaRPr lang="ar-SA" baseline="0" dirty="0"/>
          </a:p>
          <a:p>
            <a:pPr algn="r" rtl="1"/>
            <a:r>
              <a:rPr lang="ar-SA" b="1" baseline="0" dirty="0">
                <a:latin typeface="Arial"/>
                <a:cs typeface="Arial"/>
              </a:rPr>
              <a:t>*أثناء المناقشة الجماعية، اكتب العبارات الجديدة التي تعرضها المجموعات على لوحة رسم بياني، إن أمكن. ناقش العبارات الجديدة وكيف تتناسب مع مختلف الفئات</a:t>
            </a:r>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15</a:t>
            </a:fld>
            <a:endParaRPr lang="ar-SA"/>
          </a:p>
        </p:txBody>
      </p:sp>
    </p:spTree>
    <p:extLst>
      <p:ext uri="{BB962C8B-B14F-4D97-AF65-F5344CB8AC3E}">
        <p14:creationId xmlns:p14="http://schemas.microsoft.com/office/powerpoint/2010/main" val="21134558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altLang="en-US" b="1" dirty="0">
                <a:latin typeface="Arial"/>
                <a:cs typeface="Arial"/>
              </a:rPr>
              <a:t>  </a:t>
            </a:r>
          </a:p>
          <a:p>
            <a:pPr rtl="1"/>
            <a:endParaRPr lang="ar-SA" altLang="en-US" b="1" dirty="0">
              <a:latin typeface="Arial"/>
              <a:ea typeface="Arial"/>
            </a:endParaRPr>
          </a:p>
          <a:p>
            <a:pPr algn="r" rtl="1"/>
            <a:r>
              <a:rPr lang="ar-SA" smtClean="0">
                <a:latin typeface="Arial"/>
                <a:cs typeface="Arial"/>
              </a:rPr>
              <a:t>ينبغي عليك اتباع وتيرة الناجي/الناجية وتوجيهه/توجيهها. دع الشخص يروي قصته بالطريقة التي يريدها وعلى الوتيرة التي يريدها. ينبغي ألا تستعجل الناجي/الناجية حتى يروي قصته/تروي قصتها، ولا ينبغي عليك إجبار الشخص على مشاركة شيء لا يرغب في مشاركته.  </a:t>
            </a:r>
            <a:r>
              <a:rPr lang="ar-SA" altLang="en-US" dirty="0">
                <a:latin typeface="Arial"/>
                <a:cs typeface="Arial"/>
              </a:rPr>
              <a:t>أنت لست بحاجة إلى معرفة كل التفاصيل حول ما حدث. أنت بحاجة فقط إلى معرفة القدر الذي يرغب/ترغب الناجي/الناجية في مشاركته. لا تضغط للحصول على معلومات الناجي/الناجية ليس/ليست على استعداد أو لديه الرغبة في مشاركتها. ويحق للناجي/الناجية مشاركة جميع المعلومات المتعلقة بما حدث أو بعضها فقط أو لا شيء منها. </a:t>
            </a:r>
          </a:p>
          <a:p>
            <a:pPr rtl="1"/>
            <a:endParaRPr lang="ar-SA" altLang="en-US" dirty="0">
              <a:latin typeface="Arial"/>
              <a:ea typeface="Arial"/>
            </a:endParaRPr>
          </a:p>
          <a:p>
            <a:pPr algn="r" rtl="1"/>
            <a:r>
              <a:rPr lang="ar-SA" smtClean="0">
                <a:latin typeface="Arial"/>
                <a:cs typeface="Arial"/>
              </a:rPr>
              <a:t>ما أنواع العبارات التي يمكنك قولها لتظهر للشخص أنك تتبع توجيهه؟</a:t>
            </a:r>
            <a:r>
              <a:rPr lang="ar-SA" altLang="en-US" dirty="0">
                <a:latin typeface="Arial"/>
                <a:cs typeface="Arial"/>
              </a:rPr>
              <a:t> </a:t>
            </a:r>
            <a:r>
              <a:rPr lang="ar-SA" altLang="en-US" i="1" dirty="0">
                <a:latin typeface="Arial"/>
                <a:cs typeface="Arial"/>
              </a:rPr>
              <a:t>(لا بأس، خذ وقتك. يمكننا العودة إلى ذلك لاحقاً إذا كنت لا ترغب في التحدث عن الأمر الآن.)</a:t>
            </a:r>
            <a:endParaRPr lang="ar-SA" altLang="en-US" dirty="0">
              <a:latin typeface="Arial"/>
              <a:ea typeface="Arial"/>
            </a:endParaRPr>
          </a:p>
          <a:p>
            <a:pPr rtl="1"/>
            <a:endParaRPr lang="ar-SA" dirty="0"/>
          </a:p>
          <a:p>
            <a:pPr algn="r" rtl="1"/>
            <a:r>
              <a:rPr lang="ar-SA" smtClean="0">
                <a:latin typeface="Arial"/>
                <a:cs typeface="Arial"/>
              </a:rPr>
              <a:t>تذكر أنه من المستحسن دائماً أخذ استراحات لك وللناجي/الناجية على حد سواء - تأكد من أن الشخص على علم بهذا من البداية.  إذا كان يرغب في أخذ استراحة وإذا كان ذلك آمناً وذا صلة في سياقك، فاسأل الشخص إذا كان بحاجة إلى شرب الماء أو شيء ما أو إذا كان يرغب في استنشاق بعض الهواء النقي.  إن الإفصاح عن تجارب العنف المبني على النوع الاجتماعي ليس بالأمر السهل، وغالباً ما يكون أمراً حساساً بالنسبة للناجين/الناجيات، لذا من المهم أن نساعدهم على التمهل في السرد والشعور بالأمان عند إفصاحهم بالأمر. </a:t>
            </a:r>
            <a:endParaRPr lang="ar-SA" dirty="0"/>
          </a:p>
        </p:txBody>
      </p:sp>
      <p:sp>
        <p:nvSpPr>
          <p:cNvPr id="4" name="Slide Number Placeholder 3"/>
          <p:cNvSpPr>
            <a:spLocks noGrp="1"/>
          </p:cNvSpPr>
          <p:nvPr>
            <p:ph type="sldNum" sz="quarter" idx="10"/>
          </p:nvPr>
        </p:nvSpPr>
        <p:spPr/>
        <p:txBody>
          <a:bodyPr/>
          <a:lstStyle/>
          <a:p>
            <a:pPr rtl="1"/>
            <a:fld id="{3932A089-4FA0-AF49-B954-707A78C3607E}" type="slidenum">
              <a:rPr lang="en-US" smtClean="0"/>
              <a:pPr/>
              <a:t>16</a:t>
            </a:fld>
            <a:endParaRPr lang="ar-SA"/>
          </a:p>
        </p:txBody>
      </p:sp>
    </p:spTree>
    <p:extLst>
      <p:ext uri="{BB962C8B-B14F-4D97-AF65-F5344CB8AC3E}">
        <p14:creationId xmlns:p14="http://schemas.microsoft.com/office/powerpoint/2010/main" val="40504755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العمل مع الناجي/الناجية - يجب أن نتحدث بنفس اللغة.  إن العمل من خلال مترجم ليس أمراً مثالياً، ولكن في حال كان هذا هو الخيار الوحيد، فتأكد من أن المترجم هو شخص تدرب على المبادئ الإرشادية الخاصة بالعنف المبني على النوع الاجتماعي ويدرك أنه ملتزم بالحفاظ على السرية وأنه ينبغي عليه أن يترجم بالضبط ما تقوله أنت (بصفتك  العامل الاجتماعي / المساعد) والناجي/الناجية (بمعنى آخر لا ينبغي أن يلخص ما يُقال أو يعيد صياغته أو يضيف تفسيره الخاص.  يجب أن يكون مقدمو الخدمات صارمين للغاية مع المترجمين في هذا الصدد.  </a:t>
            </a:r>
          </a:p>
          <a:p>
            <a:pPr rtl="1"/>
            <a:endParaRPr lang="ar-SA" dirty="0"/>
          </a:p>
          <a:p>
            <a:pPr algn="r" rtl="1"/>
            <a:r>
              <a:rPr lang="ar-SA" smtClean="0">
                <a:latin typeface="Arial"/>
                <a:cs typeface="Arial"/>
              </a:rPr>
              <a:t>يجب أن نستخدم الكلمات البسيطة التي سيعرفها الشخص - على سبيل المثال - قد لا يعرف ما هو "العنف المبني على النوع الاجتماعي" (استخدم كلماته لوصف ما حدث) أو ما هو " العامل الاجتماعي " (لذلك صف فقط أن هذا شخص يستمع ويساعد).  أيضاً، ربما لن يعرف الشخص ما هي "الإحالة" أو "خطة إجراءات الحالة" أو "خطة السلامة".  استخدم كلمات بسيطة لوصف هذه الأشياء.  </a:t>
            </a:r>
          </a:p>
        </p:txBody>
      </p:sp>
      <p:sp>
        <p:nvSpPr>
          <p:cNvPr id="4" name="Slide Number Placeholder 3"/>
          <p:cNvSpPr>
            <a:spLocks noGrp="1"/>
          </p:cNvSpPr>
          <p:nvPr>
            <p:ph type="sldNum" sz="quarter" idx="10"/>
          </p:nvPr>
        </p:nvSpPr>
        <p:spPr/>
        <p:txBody>
          <a:bodyPr/>
          <a:lstStyle/>
          <a:p>
            <a:pPr rtl="1"/>
            <a:fld id="{3932A089-4FA0-AF49-B954-707A78C3607E}" type="slidenum">
              <a:rPr lang="en-US" smtClean="0"/>
              <a:pPr/>
              <a:t>17</a:t>
            </a:fld>
            <a:endParaRPr lang="ar-SA"/>
          </a:p>
        </p:txBody>
      </p:sp>
    </p:spTree>
    <p:extLst>
      <p:ext uri="{BB962C8B-B14F-4D97-AF65-F5344CB8AC3E}">
        <p14:creationId xmlns:p14="http://schemas.microsoft.com/office/powerpoint/2010/main" val="19792116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1"/>
            <a:endParaRPr lang="ar-SA" sz="1200" dirty="0"/>
          </a:p>
          <a:p>
            <a:pPr algn="r" rtl="1"/>
            <a:r>
              <a:rPr lang="ar-SA" sz="1200" dirty="0">
                <a:latin typeface="Arial"/>
                <a:cs typeface="Arial"/>
              </a:rPr>
              <a:t>في مجموعات صغيرة، استنتج قائمة تحتوي على ما لا يقل عن 5 مصطلحات و/أو عبارات "مهنية" نستخدمها في هذا المجال و"ترجمها" إلى لغة بسيطة وواضحة. سنتحرك في الغرفة بالكامل ونتبادل كلماتنا وترجماتنا عندما ننتهي. </a:t>
            </a:r>
          </a:p>
          <a:p>
            <a:pPr rtl="1"/>
            <a:endParaRPr lang="ar-SA" dirty="0"/>
          </a:p>
        </p:txBody>
      </p:sp>
      <p:sp>
        <p:nvSpPr>
          <p:cNvPr id="4" name="Slide Number Placeholder 3"/>
          <p:cNvSpPr>
            <a:spLocks noGrp="1"/>
          </p:cNvSpPr>
          <p:nvPr>
            <p:ph type="sldNum" sz="quarter" idx="10"/>
          </p:nvPr>
        </p:nvSpPr>
        <p:spPr/>
        <p:txBody>
          <a:bodyPr/>
          <a:lstStyle/>
          <a:p>
            <a:pPr rtl="1"/>
            <a:fld id="{3932A089-4FA0-AF49-B954-707A78C3607E}" type="slidenum">
              <a:rPr lang="en-US" smtClean="0"/>
              <a:pPr/>
              <a:t>18</a:t>
            </a:fld>
            <a:endParaRPr lang="ar-SA"/>
          </a:p>
        </p:txBody>
      </p:sp>
    </p:spTree>
    <p:extLst>
      <p:ext uri="{BB962C8B-B14F-4D97-AF65-F5344CB8AC3E}">
        <p14:creationId xmlns:p14="http://schemas.microsoft.com/office/powerpoint/2010/main" val="15610302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يُعتبر الصمت أداة تواصل قوية.  </a:t>
            </a:r>
          </a:p>
          <a:p>
            <a:pPr algn="r" rtl="1"/>
            <a:r>
              <a:rPr lang="ar-SA" smtClean="0">
                <a:latin typeface="Arial"/>
                <a:cs typeface="Arial"/>
              </a:rPr>
              <a:t> من المؤثر حقاً عندما تشعر الناجية بالضيق تجاهنا لمجرد جلوسنا معها.  نتركها تبكي.  نقول لها أن الأمر على ما يرام. . ونظل صامتين معها حتى تصبح مستعدة للمواصلة.</a:t>
            </a:r>
          </a:p>
          <a:p>
            <a:pPr algn="r" rtl="1"/>
            <a:r>
              <a:rPr lang="ar-SA" smtClean="0">
                <a:latin typeface="Arial"/>
                <a:cs typeface="Arial"/>
              </a:rPr>
              <a:t>فذلك يوصل لها أننا موجودون ونستمع ولن نذهب بعيداً، حتى خلال الأوقات الصعبة.  </a:t>
            </a:r>
          </a:p>
          <a:p>
            <a:pPr rtl="1"/>
            <a:endParaRPr lang="ar-SA" dirty="0"/>
          </a:p>
        </p:txBody>
      </p:sp>
      <p:sp>
        <p:nvSpPr>
          <p:cNvPr id="4" name="Slide Number Placeholder 3"/>
          <p:cNvSpPr>
            <a:spLocks noGrp="1"/>
          </p:cNvSpPr>
          <p:nvPr>
            <p:ph type="sldNum" sz="quarter" idx="10"/>
          </p:nvPr>
        </p:nvSpPr>
        <p:spPr/>
        <p:txBody>
          <a:bodyPr/>
          <a:lstStyle/>
          <a:p>
            <a:pPr rtl="1"/>
            <a:fld id="{3932A089-4FA0-AF49-B954-707A78C3607E}" type="slidenum">
              <a:rPr lang="en-US" smtClean="0"/>
              <a:pPr/>
              <a:t>19</a:t>
            </a:fld>
            <a:endParaRPr lang="ar-SA"/>
          </a:p>
        </p:txBody>
      </p:sp>
    </p:spTree>
    <p:extLst>
      <p:ext uri="{BB962C8B-B14F-4D97-AF65-F5344CB8AC3E}">
        <p14:creationId xmlns:p14="http://schemas.microsoft.com/office/powerpoint/2010/main" val="3526046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lgn="r" rtl="1"/>
            <a:r>
              <a:rPr lang="ar-SA" sz="1200" b="1" kern="1200" dirty="0">
                <a:solidFill>
                  <a:schemeClr val="tx1"/>
                </a:solidFill>
                <a:effectLst/>
                <a:latin typeface="Arial"/>
                <a:cs typeface="Arial"/>
              </a:rPr>
              <a:t>نظرة عامة - الوحدة 9: </a:t>
            </a:r>
          </a:p>
          <a:p>
            <a:pPr algn="r" rtl="1"/>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أهداف التعلم</a:t>
            </a:r>
          </a:p>
          <a:p>
            <a:pPr rtl="1"/>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فهم أهمية مهارات التواصل القوية</a:t>
            </a:r>
          </a:p>
          <a:p>
            <a:pPr marL="171450" lvl="0" indent="-171450" algn="r" rtl="1">
              <a:buFont typeface="Arial" charset="0"/>
              <a:buChar char="•"/>
            </a:pPr>
            <a:r>
              <a:rPr lang="ar-SA" sz="1200" kern="1200" dirty="0">
                <a:solidFill>
                  <a:schemeClr val="tx1"/>
                </a:solidFill>
                <a:effectLst/>
                <a:latin typeface="Arial"/>
                <a:cs typeface="Arial"/>
              </a:rPr>
              <a:t>تعريف التفاعل ومكوناته</a:t>
            </a:r>
          </a:p>
          <a:p>
            <a:pPr marL="171450" lvl="0" indent="-171450" algn="r" rtl="1">
              <a:buFont typeface="Arial" charset="0"/>
              <a:buChar char="•"/>
            </a:pPr>
            <a:r>
              <a:rPr lang="ar-SA" sz="1200" kern="1200" dirty="0">
                <a:solidFill>
                  <a:schemeClr val="tx1"/>
                </a:solidFill>
                <a:effectLst/>
                <a:latin typeface="Arial"/>
                <a:cs typeface="Arial"/>
              </a:rPr>
              <a:t>تعلم وممارسة مختلف مهارات التواصل</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المدة</a:t>
            </a:r>
            <a:r>
              <a:rPr lang="ar-SA" sz="1200" b="0" kern="1200" dirty="0">
                <a:solidFill>
                  <a:schemeClr val="tx1"/>
                </a:solidFill>
                <a:effectLst/>
                <a:latin typeface="Arial"/>
                <a:cs typeface="Arial"/>
              </a:rPr>
              <a:t>:</a:t>
            </a:r>
            <a:r>
              <a:rPr lang="ar-SA" smtClean="0">
                <a:latin typeface="Arial"/>
                <a:cs typeface="Arial"/>
              </a:rPr>
              <a:t> </a:t>
            </a:r>
            <a:r>
              <a:rPr lang="ar-SA" sz="1200" kern="1200" dirty="0">
                <a:solidFill>
                  <a:schemeClr val="tx1"/>
                </a:solidFill>
                <a:effectLst/>
                <a:latin typeface="Arial"/>
                <a:cs typeface="Arial"/>
              </a:rPr>
              <a:t>ساعة واحدة و30 دقيقة </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المواد</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9.1 – التواصل المحترم والداعم (واحدة لكل مشارك)</a:t>
            </a:r>
            <a:r>
              <a:rPr lang="ar-SA" smtClean="0">
                <a:latin typeface="Arial"/>
                <a:cs typeface="Arial"/>
              </a:rPr>
              <a:t> </a:t>
            </a:r>
          </a:p>
          <a:p>
            <a:pPr marL="171450" lvl="0" indent="-171450" algn="r" rtl="1">
              <a:buFont typeface="Arial" charset="0"/>
              <a:buChar char="•"/>
            </a:pPr>
            <a:r>
              <a:rPr lang="ar-SA" dirty="0">
                <a:effectLst/>
                <a:latin typeface="Arial"/>
                <a:cs typeface="Arial"/>
              </a:rPr>
              <a:t>النشرة 9.2 – العبارات الشافية (واحدة لكل مشارك)</a:t>
            </a:r>
            <a:endParaRPr lang="ar-SA" dirty="0">
              <a:effectLst/>
            </a:endParaRPr>
          </a:p>
          <a:p>
            <a:pPr marL="0" lvl="0" indent="0" algn="r" rtl="1">
              <a:buFont typeface="Arial" charset="0"/>
              <a:buNone/>
            </a:pPr>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التحضير</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طباعة النشرات </a:t>
            </a:r>
          </a:p>
          <a:p>
            <a:pPr marL="171450" lvl="0" indent="-171450" algn="r" rtl="1">
              <a:buFont typeface="Arial" charset="0"/>
              <a:buChar char="•"/>
            </a:pPr>
            <a:r>
              <a:rPr lang="ar-SA" sz="1200" kern="1200" dirty="0">
                <a:solidFill>
                  <a:schemeClr val="tx1"/>
                </a:solidFill>
                <a:effectLst/>
                <a:latin typeface="Arial"/>
                <a:cs typeface="Arial"/>
              </a:rPr>
              <a:t>ترتيب الغرفة </a:t>
            </a:r>
          </a:p>
          <a:p>
            <a:pPr marL="171450" lvl="0" indent="-171450" algn="r" rtl="1">
              <a:buFont typeface="Arial" charset="0"/>
              <a:buChar char="•"/>
            </a:pPr>
            <a:r>
              <a:rPr lang="ar-SA" sz="1200" kern="1200" dirty="0">
                <a:solidFill>
                  <a:schemeClr val="tx1"/>
                </a:solidFill>
                <a:effectLst/>
                <a:latin typeface="Arial"/>
                <a:cs typeface="Arial"/>
              </a:rPr>
              <a:t>مراجعة الشرائح وملاحظات المقدم</a:t>
            </a:r>
          </a:p>
          <a:p>
            <a:pPr algn="r" rtl="1"/>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الإطار</a:t>
            </a:r>
            <a:endParaRPr lang="ar-SA" sz="1200" kern="1200" dirty="0">
              <a:solidFill>
                <a:schemeClr val="tx1"/>
              </a:solidFill>
              <a:effectLst/>
              <a:latin typeface="Arial"/>
              <a:ea typeface="Arial"/>
              <a:cs typeface="Arial"/>
            </a:endParaRPr>
          </a:p>
          <a:p>
            <a:pPr rtl="1"/>
            <a:endParaRPr lang="ar-SA" sz="1200" b="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 دقائق - الأهداف والمقدمة (1-2)</a:t>
            </a:r>
          </a:p>
          <a:p>
            <a:pPr algn="r" rtl="1"/>
            <a:r>
              <a:rPr lang="ar-SA" sz="1200" kern="1200" dirty="0">
                <a:solidFill>
                  <a:schemeClr val="tx1"/>
                </a:solidFill>
                <a:effectLst/>
                <a:latin typeface="Arial"/>
                <a:cs typeface="Arial"/>
              </a:rPr>
              <a:t>10 دقائق - التواصل للمساعدة في بناء العلاقات والتفاعل (3-4)</a:t>
            </a:r>
          </a:p>
          <a:p>
            <a:pPr algn="r" rtl="1"/>
            <a:r>
              <a:rPr lang="ar-SA" sz="1200" kern="1200" dirty="0">
                <a:solidFill>
                  <a:schemeClr val="tx1"/>
                </a:solidFill>
                <a:effectLst/>
                <a:latin typeface="Arial"/>
                <a:cs typeface="Arial"/>
              </a:rPr>
              <a:t>10 دقائق - عناصر التواصل (5-8)</a:t>
            </a:r>
          </a:p>
          <a:p>
            <a:pPr algn="r" rtl="1"/>
            <a:r>
              <a:rPr lang="ar-SA" sz="1200" kern="1200" dirty="0">
                <a:solidFill>
                  <a:schemeClr val="tx1"/>
                </a:solidFill>
                <a:effectLst/>
                <a:latin typeface="Arial"/>
                <a:cs typeface="Arial"/>
              </a:rPr>
              <a:t>45 دقيقة - إستراتيجيات التواصل (9-21)</a:t>
            </a:r>
          </a:p>
          <a:p>
            <a:pPr algn="r" rtl="1"/>
            <a:r>
              <a:rPr lang="ar-SA" sz="1200" kern="1200" dirty="0">
                <a:solidFill>
                  <a:schemeClr val="tx1"/>
                </a:solidFill>
                <a:effectLst/>
                <a:latin typeface="Arial"/>
                <a:cs typeface="Arial"/>
              </a:rPr>
              <a:t>15 دقيقة - استنتاج الخلاصة (22)</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smtClean="0">
                <a:latin typeface="Arial"/>
                <a:cs typeface="Arial"/>
              </a:rPr>
              <a:t> </a:t>
            </a:r>
            <a:r>
              <a:rPr lang="ar-SA" sz="1200" kern="1200" dirty="0">
                <a:solidFill>
                  <a:schemeClr val="tx1"/>
                </a:solidFill>
                <a:effectLst/>
                <a:latin typeface="Arial"/>
                <a:cs typeface="Arial"/>
              </a:rPr>
              <a:t>دقيقة - الإنهاء (23)</a:t>
            </a:r>
          </a:p>
          <a:p>
            <a:pPr rtl="1"/>
            <a:endParaRPr lang="ar-SA" sz="1200" b="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الملاحظات الفنية</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استخدام هذه الوحدة</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في هذه الوحدة، من المهم أن توضح، کمیسر، نفس أنواع التواصل التي تود أن یستخدمھا العاملون الاجتماعيون مع الناجين/الناجيات. إذا كانت مجموعتك تشعر بالراحة الشديدة معك ومع بعضها البعض، يمكنك قضاء بضع دقائق منفذاً عكس ذلك - أي، استخدام لغة جسد وأنواع تواصل غير مفيدة (النظر بعيداً، تشبيك ذراعيك أمام صدرك، طرح الأسئلة المغلقة فقط، استخدام لغة معقدة - وبعد بضع دقائق تسأل المشاركين كيف كان شعورهم. من المحتمل أن يكون هناك بعض الارتباك في البداية، ولكن يمكن أن يكون ذلك تعلماً تجريبياً جيداً. </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معرفة الميسر</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ينبغي أن يكون الميسرون على دراية بأساليب التواصل الجيدة، بما في ذلك الوسائل غير اللفظية. </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الرسائل الرئيسية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يعتمد التفاعل مع الناجي/الناجية على مهاراتنا للتعامل مع الأفراد (الملاحظة والحضور والإنصات) والخواص (الود والتعاطف والاحترام والصدق)</a:t>
            </a:r>
          </a:p>
          <a:p>
            <a:pPr marL="171450" lvl="0" indent="-171450" algn="r" rtl="1">
              <a:buFont typeface="Arial" charset="0"/>
              <a:buChar char="•"/>
            </a:pPr>
            <a:r>
              <a:rPr lang="ar-SA" sz="1200" kern="1200" dirty="0">
                <a:solidFill>
                  <a:schemeClr val="tx1"/>
                </a:solidFill>
                <a:effectLst/>
                <a:latin typeface="Arial"/>
                <a:cs typeface="Arial"/>
              </a:rPr>
              <a:t>يتكون التواصل من ثلاثة عناصر: المحتوى أو الكلمات التي نستخدمها، واللهجة والإلقاء، والتواصل غير اللفظي</a:t>
            </a:r>
          </a:p>
          <a:p>
            <a:pPr marL="171450" lvl="0" indent="-171450" algn="r" rtl="1">
              <a:buFont typeface="Arial" charset="0"/>
              <a:buChar char="•"/>
            </a:pPr>
            <a:r>
              <a:rPr lang="ar-SA" sz="1200" kern="1200" dirty="0">
                <a:solidFill>
                  <a:schemeClr val="tx1"/>
                </a:solidFill>
                <a:effectLst/>
                <a:latin typeface="Arial"/>
                <a:cs typeface="Arial"/>
              </a:rPr>
              <a:t>إستراتيجيات التواصل المستخدمة: الإنصات الفعال والاستجواب الفعال والتحقق من المشاعر واستخدام عبارات الشفاء واتباع وتيرة الناجي/الناجية واستخدام لغة بسيطة ونفس لغة الشخص واستخدام الصمت عند الاقتضاء</a:t>
            </a:r>
          </a:p>
          <a:p>
            <a:pPr rtl="1" eaLnBrk="1" hangingPunct="1">
              <a:spcBef>
                <a:spcPct val="0"/>
              </a:spcBef>
            </a:pPr>
            <a:endParaRPr lang="ar-SA" dirty="0"/>
          </a:p>
        </p:txBody>
      </p:sp>
      <p:sp>
        <p:nvSpPr>
          <p:cNvPr id="34820" name="Slide Number Placeholder 3"/>
          <p:cNvSpPr>
            <a:spLocks noGrp="1"/>
          </p:cNvSpPr>
          <p:nvPr>
            <p:ph type="sldNum" sz="quarter" idx="5"/>
          </p:nvPr>
        </p:nvSpPr>
        <p:spPr bwMode="auto">
          <a:noFill/>
          <a:ln>
            <a:miter lim="800000"/>
            <a:headEnd/>
            <a:tailEnd/>
          </a:ln>
        </p:spPr>
        <p:txBody>
          <a:bodyPr/>
          <a:lstStyle/>
          <a:p>
            <a:pPr rtl="1"/>
            <a:fld id="{C2D44066-B45F-4E38-A100-9B204B60426C}" type="slidenum">
              <a:rPr lang="en-US"/>
              <a:pPr/>
              <a:t>2</a:t>
            </a:fld>
            <a:endParaRPr lang="ar-SA"/>
          </a:p>
        </p:txBody>
      </p:sp>
    </p:spTree>
    <p:extLst>
      <p:ext uri="{BB962C8B-B14F-4D97-AF65-F5344CB8AC3E}">
        <p14:creationId xmlns:p14="http://schemas.microsoft.com/office/powerpoint/2010/main" val="34967986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dirty="0">
                <a:latin typeface="Arial"/>
                <a:cs typeface="Arial"/>
              </a:rPr>
              <a:t>سنجلس معاً في صمت وسكون لمدة دقيقتين. يرجى عدم الرسم أو الكتابة أو القيام بأي عمل خلال هاتين الدقيقتين. لاحظ كيف تشعر. هل تشعر بعدم الارتياح؟ هل تشعر بالارتياح؟ هل تشعر بالقلق؟</a:t>
            </a:r>
          </a:p>
          <a:p>
            <a:pPr algn="l" rtl="1"/>
            <a:endParaRPr lang="ar-SA" sz="1200" dirty="0"/>
          </a:p>
          <a:p>
            <a:pPr algn="r" rtl="1"/>
            <a:r>
              <a:rPr lang="ar-SA" sz="1200" dirty="0">
                <a:latin typeface="Arial"/>
                <a:cs typeface="Arial"/>
              </a:rPr>
              <a:t>بعد الدقيقتين، سنتحدث عن الطريقة التي شعرنا بها بخصوص هذا التمرين. </a:t>
            </a:r>
          </a:p>
          <a:p>
            <a:pPr algn="l" rtl="1"/>
            <a:endParaRPr lang="ar-SA" sz="120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يمكن أن يكون ذلك من الصعب القيام به بشكل لا يصدق. وبوصفنا أشخاصاً متعاطفين، فإن غريزتنا هي الرغبة في جعل الآخرين يشعرون على نحو أفضل. يجب علينا ممارسة وتعلم الشعور بالراحة مع الصمت. </a:t>
            </a:r>
            <a:endParaRPr lang="ar-SA" dirty="0"/>
          </a:p>
          <a:p>
            <a:pPr algn="ctr" rtl="1"/>
            <a:endParaRPr lang="ar-SA" sz="1200" dirty="0"/>
          </a:p>
        </p:txBody>
      </p:sp>
      <p:sp>
        <p:nvSpPr>
          <p:cNvPr id="4" name="Slide Number Placeholder 3"/>
          <p:cNvSpPr>
            <a:spLocks noGrp="1"/>
          </p:cNvSpPr>
          <p:nvPr>
            <p:ph type="sldNum" sz="quarter" idx="10"/>
          </p:nvPr>
        </p:nvSpPr>
        <p:spPr/>
        <p:txBody>
          <a:bodyPr/>
          <a:lstStyle/>
          <a:p>
            <a:pPr rtl="1"/>
            <a:fld id="{3932A089-4FA0-AF49-B954-707A78C3607E}" type="slidenum">
              <a:rPr lang="en-US" smtClean="0"/>
              <a:pPr/>
              <a:t>20</a:t>
            </a:fld>
            <a:endParaRPr lang="ar-SA"/>
          </a:p>
        </p:txBody>
      </p:sp>
    </p:spTree>
    <p:extLst>
      <p:ext uri="{BB962C8B-B14F-4D97-AF65-F5344CB8AC3E}">
        <p14:creationId xmlns:p14="http://schemas.microsoft.com/office/powerpoint/2010/main" val="42322895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b="1" dirty="0">
                <a:latin typeface="Arial"/>
                <a:cs typeface="Arial"/>
              </a:rPr>
              <a:t>**قم بتوزيع النشرة 9.1 ما يجب وما لا يجب فعله فيما يتعلق بالتواصل.  راجع النشرة مع المجموعة مستفسراً إذا كان لديهم أي أسئلة.  </a:t>
            </a:r>
          </a:p>
          <a:p>
            <a:pPr rtl="1"/>
            <a:endParaRPr lang="ar-SA" b="1" baseline="0" dirty="0"/>
          </a:p>
          <a:p>
            <a:pPr algn="r" rtl="1"/>
            <a:r>
              <a:rPr lang="ar-SA" b="1" baseline="0" dirty="0">
                <a:latin typeface="Arial"/>
                <a:cs typeface="Arial"/>
              </a:rPr>
              <a:t>اطلب متطوعاً للقيام  بلعب أدوار في دور الناجي/الناجية.  اشرح حالة الناجي/الناجية للمتطوع (استخدم سيناريو من وحدة سابقة أو اكتب السيناريو الخاص بك).  اشرح أنك ستقوم  بلعتب الأدوار - فقط لجزء واحد من جلسة إدارة الحالة - عندما يخبرك الناجي/الناجية ما حدث.  كن واضحاً مع المشاركين أنك لا تمر بخطوات إدارة الحالة الآن - أنت تحاول فقط شرح المهارات التي تعلمناها للتو.  عند قيامك بلعب الأدوار - حاول استخدام معظم المهارات المطروحة والقيام بها بشكل جيد.  أيضاً قم ببعض الأشياء بشكل غير صحيح ولكن بطريقة خفية، أي لا تجعل الأمر واضحاً للغاية.  الهدف هو معرفة ما إذا كان المشاركون يلاحظون الأشياء الصغيرة.  </a:t>
            </a:r>
          </a:p>
          <a:p>
            <a:pPr rtl="1"/>
            <a:endParaRPr lang="ar-SA" b="1" baseline="0" dirty="0"/>
          </a:p>
          <a:p>
            <a:pPr algn="r" rtl="1"/>
            <a:r>
              <a:rPr lang="ar-SA" b="1" baseline="0" dirty="0">
                <a:latin typeface="Arial"/>
                <a:cs typeface="Arial"/>
              </a:rPr>
              <a:t>اطلب من المشاركين ملاحظة ما المهارات التي استخدمتها وتدوينها؟  ماذا كان تأثيرها على الناجي/الناجية والمحادثة؟ **</a:t>
            </a:r>
            <a:endParaRPr lang="ar-SA" b="1" baseline="0" dirty="0"/>
          </a:p>
          <a:p>
            <a:pPr rtl="1"/>
            <a:endParaRPr lang="ar-SA" b="1" baseline="0" dirty="0"/>
          </a:p>
          <a:p>
            <a:pPr algn="r" rtl="1"/>
            <a:r>
              <a:rPr lang="ar-SA" b="1" baseline="0" dirty="0">
                <a:latin typeface="Arial"/>
                <a:cs typeface="Arial"/>
              </a:rPr>
              <a:t>اطلب من المشاركين أيضاً ملاحظة ما كان يمكن أن تفعله بشكل مختلف؟  </a:t>
            </a:r>
            <a:endParaRPr lang="ar-SA" b="1" dirty="0"/>
          </a:p>
        </p:txBody>
      </p:sp>
      <p:sp>
        <p:nvSpPr>
          <p:cNvPr id="4" name="Slide Number Placeholder 3"/>
          <p:cNvSpPr>
            <a:spLocks noGrp="1"/>
          </p:cNvSpPr>
          <p:nvPr>
            <p:ph type="sldNum" sz="quarter" idx="10"/>
          </p:nvPr>
        </p:nvSpPr>
        <p:spPr/>
        <p:txBody>
          <a:bodyPr/>
          <a:lstStyle/>
          <a:p>
            <a:pPr rtl="1"/>
            <a:fld id="{3932A089-4FA0-AF49-B954-707A78C3607E}" type="slidenum">
              <a:rPr lang="en-US" smtClean="0"/>
              <a:pPr/>
              <a:t>21</a:t>
            </a:fld>
            <a:endParaRPr lang="ar-SA"/>
          </a:p>
        </p:txBody>
      </p:sp>
    </p:spTree>
    <p:extLst>
      <p:ext uri="{BB962C8B-B14F-4D97-AF65-F5344CB8AC3E}">
        <p14:creationId xmlns:p14="http://schemas.microsoft.com/office/powerpoint/2010/main" val="17888685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algn="r" rtl="1"/>
            <a:r>
              <a:rPr lang="ar-SA" smtClean="0">
                <a:latin typeface="Arial"/>
                <a:cs typeface="Arial"/>
              </a:rPr>
              <a:t>نشكركم جميعاً على وقتكم واهتمامكم ومشاركتكم. قبل أن ننتهي، أود توزيع نشرة "ما يجب وما لا يجب فعله فيما يتعلق بالتواصل" لكم جميعاً لأخذها معكم. أود أيضاً إتاحة المجال لأية أسئلة أو مخاوف أو أفكار قد تكون لديكم.</a:t>
            </a:r>
          </a:p>
          <a:p>
            <a:pPr rtl="1"/>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b="1" baseline="0" dirty="0">
                <a:latin typeface="Arial"/>
                <a:cs typeface="Arial"/>
              </a:rPr>
              <a:t>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 كيف وجدت هذه الجلسة؟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mtClean="0">
                <a:latin typeface="Arial"/>
                <a:cs typeface="Arial"/>
              </a:rPr>
              <a:t>ما الذي كان سهلاً؟ ما الذي كان صعباً؟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mtClean="0">
                <a:latin typeface="Arial"/>
                <a:cs typeface="Arial"/>
              </a:rPr>
              <a:t>ما الذي ترغب في مواصلة التفكير بشأنه لاحقاً؟</a:t>
            </a:r>
            <a:endParaRPr lang="ar-SA" dirty="0"/>
          </a:p>
          <a:p>
            <a:pPr algn="r" rtl="1"/>
            <a:r>
              <a:rPr lang="ar-SA" smtClean="0">
                <a:latin typeface="Arial"/>
                <a:cs typeface="Arial"/>
              </a:rPr>
              <a:t> </a:t>
            </a:r>
            <a:endParaRPr lang="ar-SA" dirty="0"/>
          </a:p>
          <a:p>
            <a:pPr rtl="1" eaLnBrk="1" hangingPunct="1">
              <a:spcBef>
                <a:spcPct val="0"/>
              </a:spcBef>
            </a:pPr>
            <a:endParaRPr lang="ar-SA" dirty="0"/>
          </a:p>
          <a:p>
            <a:pPr rtl="1" eaLnBrk="1" hangingPunct="1">
              <a:spcBef>
                <a:spcPct val="0"/>
              </a:spcBef>
            </a:pPr>
            <a:endParaRPr lang="ar-SA" dirty="0"/>
          </a:p>
        </p:txBody>
      </p:sp>
      <p:sp>
        <p:nvSpPr>
          <p:cNvPr id="39940" name="Slide Number Placeholder 3"/>
          <p:cNvSpPr>
            <a:spLocks noGrp="1"/>
          </p:cNvSpPr>
          <p:nvPr>
            <p:ph type="sldNum" sz="quarter" idx="5"/>
          </p:nvPr>
        </p:nvSpPr>
        <p:spPr bwMode="auto">
          <a:noFill/>
          <a:ln>
            <a:miter lim="800000"/>
            <a:headEnd/>
            <a:tailEnd/>
          </a:ln>
        </p:spPr>
        <p:txBody>
          <a:bodyPr/>
          <a:lstStyle/>
          <a:p>
            <a:pPr rtl="1"/>
            <a:fld id="{E79FC55E-044F-4AAC-A079-ECFA6E82580F}" type="slidenum">
              <a:rPr lang="en-US"/>
              <a:pPr/>
              <a:t>22</a:t>
            </a:fld>
            <a:endParaRPr lang="ar-SA"/>
          </a:p>
        </p:txBody>
      </p:sp>
    </p:spTree>
    <p:extLst>
      <p:ext uri="{BB962C8B-B14F-4D97-AF65-F5344CB8AC3E}">
        <p14:creationId xmlns:p14="http://schemas.microsoft.com/office/powerpoint/2010/main" val="10518415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تتمثل أهدافنا الثلاثة للجلسة في: </a:t>
            </a:r>
          </a:p>
          <a:p>
            <a:pPr marL="228600" indent="-228600" algn="r" rtl="1">
              <a:buAutoNum type="arabicParenR"/>
            </a:pPr>
            <a:r>
              <a:rPr lang="ar-SA" smtClean="0">
                <a:latin typeface="Arial"/>
                <a:cs typeface="Arial"/>
              </a:rPr>
              <a:t>فهم أهمية مهارات التواصل القوية</a:t>
            </a:r>
            <a:endParaRPr lang="ar-SA" dirty="0"/>
          </a:p>
          <a:p>
            <a:pPr marL="228600" indent="-228600" algn="r" rtl="1">
              <a:buAutoNum type="arabicParenR"/>
            </a:pPr>
            <a:r>
              <a:rPr lang="ar-SA" smtClean="0">
                <a:latin typeface="Arial"/>
                <a:cs typeface="Arial"/>
              </a:rPr>
              <a:t>تعريف التفاعل ومكوناته</a:t>
            </a:r>
            <a:endParaRPr lang="ar-SA" baseline="0" dirty="0"/>
          </a:p>
          <a:p>
            <a:pPr marL="0" indent="0" algn="r" rtl="1">
              <a:buNone/>
            </a:pPr>
            <a:r>
              <a:rPr lang="ar-SA" smtClean="0">
                <a:latin typeface="Arial"/>
                <a:cs typeface="Arial"/>
              </a:rPr>
              <a:t>و 3) تعلم وممارسة مختلف مهارات التواصل</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solidFill>
                  <a:prstClr val="black"/>
                </a:solidFill>
              </a:rPr>
              <a:pPr/>
              <a:t>3</a:t>
            </a:fld>
            <a:endParaRPr lang="ar-SA">
              <a:solidFill>
                <a:prstClr val="black"/>
              </a:solidFill>
            </a:endParaRPr>
          </a:p>
        </p:txBody>
      </p:sp>
    </p:spTree>
    <p:extLst>
      <p:ext uri="{BB962C8B-B14F-4D97-AF65-F5344CB8AC3E}">
        <p14:creationId xmlns:p14="http://schemas.microsoft.com/office/powerpoint/2010/main" val="6825804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الإفصاح - عندما يخبر/تخير أحد الناجين/الناجيات شخصاً ما عن العنف الذي تعرض/تعرضت له - يعد ذلك أمراً بالغ الأهمية في عملية المساعدة في حالات العنف. إنها نقطة تحول للناجين/الناجيات وبداية عملية شفائهم/شفائهن. إن الطريقة التي نتعامل بها مع ذلك وتواصلنا مع الناجين/الناجيات من هذا المنطلق يمكن أن يحدد نوعية علاقتنا بهم/بهن. هذا هو سبب أنه من المهم بالنسبة لنا أن نتمتع بمهارات تواصل قوية حتى نتمكن من مساعدة الناجين/الناجيات بشكل فعال.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algn="r" rtl="1"/>
            <a:r>
              <a:rPr lang="ar-SA" smtClean="0">
                <a:latin typeface="Arial"/>
                <a:cs typeface="Arial"/>
              </a:rPr>
              <a:t> </a:t>
            </a:r>
          </a:p>
          <a:p>
            <a:pPr algn="r" rtl="1"/>
            <a:r>
              <a:rPr lang="ar-SA" smtClean="0">
                <a:latin typeface="Arial"/>
                <a:cs typeface="Arial"/>
              </a:rPr>
              <a:t>تعمل العلاقات المساعدة عندئذ على تمكين الناجي/الناجية ليشعر /تشعر بالاهتمام والاحترام من قبل مقدم الخدمة </a:t>
            </a:r>
          </a:p>
          <a:p>
            <a:pPr rtl="1"/>
            <a:endParaRPr lang="ar-SA" dirty="0"/>
          </a:p>
          <a:p>
            <a:pPr algn="r" rtl="1"/>
            <a:r>
              <a:rPr lang="ar-SA" smtClean="0">
                <a:latin typeface="Arial"/>
                <a:cs typeface="Arial"/>
              </a:rPr>
              <a:t>يشكل كل لقاء مع ناج/ناجية فرصة لمقدمي الخدمة لتعزيز العلاقة المساعدة. وسوف نتحدث اليوم عن كيف يمكن أن يساعدنا التواصل في عملية التفاعل مع العملاء. </a:t>
            </a:r>
            <a:endParaRPr lang="ar-SA" dirty="0"/>
          </a:p>
          <a:p>
            <a:pPr marL="0" marR="0" indent="0" algn="l" defTabSz="914400" rtl="1" eaLnBrk="1" fontAlgn="auto" latinLnBrk="0" hangingPunct="1">
              <a:lnSpc>
                <a:spcPct val="100000"/>
              </a:lnSpc>
              <a:spcBef>
                <a:spcPts val="0"/>
              </a:spcBef>
              <a:spcAft>
                <a:spcPts val="0"/>
              </a:spcAft>
              <a:buClrTx/>
              <a:buSzTx/>
              <a:buFontTx/>
              <a:buNone/>
              <a:tabLst/>
              <a:defRPr/>
            </a:pPr>
            <a:endParaRPr lang="ar-SA" dirty="0"/>
          </a:p>
          <a:p>
            <a:pPr rtl="1"/>
            <a:endParaRPr lang="ar-SA" dirty="0"/>
          </a:p>
        </p:txBody>
      </p:sp>
      <p:sp>
        <p:nvSpPr>
          <p:cNvPr id="4" name="Slide Number Placeholder 3"/>
          <p:cNvSpPr>
            <a:spLocks noGrp="1"/>
          </p:cNvSpPr>
          <p:nvPr>
            <p:ph type="sldNum" sz="quarter" idx="10"/>
          </p:nvPr>
        </p:nvSpPr>
        <p:spPr/>
        <p:txBody>
          <a:bodyPr/>
          <a:lstStyle/>
          <a:p>
            <a:pPr rtl="1"/>
            <a:fld id="{3932A089-4FA0-AF49-B954-707A78C3607E}" type="slidenum">
              <a:rPr lang="en-US" smtClean="0"/>
              <a:pPr/>
              <a:t>4</a:t>
            </a:fld>
            <a:endParaRPr lang="ar-SA"/>
          </a:p>
        </p:txBody>
      </p:sp>
    </p:spTree>
    <p:extLst>
      <p:ext uri="{BB962C8B-B14F-4D97-AF65-F5344CB8AC3E}">
        <p14:creationId xmlns:p14="http://schemas.microsoft.com/office/powerpoint/2010/main" val="4540221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علينا أن نضمن أن العلاقات المساعدة لدينا تساعد على الشفاء من خلال التواصل الجيد.  يبدأ ذلك مع التفاعل.  للبدء، دعنا نحدد التفاعل. يتم تحقيق التفاعل من خلال استخدام كل من مهارات وخواص التعامل مع الأفراد. كمقدمي خدمات، نحن نهدف دائماً أن يكون لنا تفاعل إيجابي قوي مع عملائنا. هذه هي الطريقة التي نشكل بها العلاقات التي تساعد على الشفاء. </a:t>
            </a:r>
          </a:p>
          <a:p>
            <a:pPr rtl="1"/>
            <a:endParaRPr lang="ar-SA" baseline="0" dirty="0"/>
          </a:p>
          <a:p>
            <a:pPr algn="r" rtl="1"/>
            <a:r>
              <a:rPr lang="ar-SA" smtClean="0">
                <a:latin typeface="Arial"/>
                <a:cs typeface="Arial"/>
              </a:rPr>
              <a:t>أولاً، لدينا مهارات التعامل مع الأفراد. هذه هي المهارات التي نتعلمها جميعاً من خلال تدريبنا وممارستنا اليومية، بما في ذلك المراقبة والحضور والاستماع. سوف نتحدث عن ذلك بمزيد من التفصيل اليوم. </a:t>
            </a:r>
          </a:p>
          <a:p>
            <a:pPr rtl="1"/>
            <a:endParaRPr lang="ar-SA" baseline="0" dirty="0"/>
          </a:p>
          <a:p>
            <a:pPr algn="r" rtl="1"/>
            <a:r>
              <a:rPr lang="ar-SA" smtClean="0">
                <a:latin typeface="Arial"/>
                <a:cs typeface="Arial"/>
              </a:rPr>
              <a:t>ثانياً، لدينا ميزات التعامل مع الأفراد. هذه هي الصفات الكامنة التي لدينا جميعاً - هذه الصفات قد وجهتنا إلى هذا المجال وتجعلنا جيدين في ما نقوم به. يمكننا استخدام مهاراتنا لاستخلاص هذه الصفات، ويمكننا العمل على تعزيز والتعبير عن صفات التعامل مع الأشخاص المتمثلة في الود والتعاطف والاحترام والصدق بشكل فعال. دعونا نتمعن في هذه العناصر واحداً تلو الآخر ونتأكد من فهمنا لها بنفس الطريقة. هل يمكن لأحد إخباري ما يفهمه من خلال المراقبة؟ </a:t>
            </a:r>
            <a:r>
              <a:rPr lang="ar-SA" b="1" baseline="0" dirty="0">
                <a:latin typeface="Arial"/>
                <a:cs typeface="Arial"/>
              </a:rPr>
              <a:t>*استمر على هذه الطريقة، مع أخذ مثال على كل جانب. </a:t>
            </a:r>
          </a:p>
          <a:p>
            <a:pPr rtl="1"/>
            <a:endParaRPr lang="ar-SA" baseline="0" dirty="0"/>
          </a:p>
          <a:p>
            <a:pPr algn="r" rtl="1"/>
            <a:r>
              <a:rPr lang="ar-SA" smtClean="0">
                <a:latin typeface="Arial"/>
                <a:cs typeface="Arial"/>
              </a:rPr>
              <a:t>الآن، هل يمكن لأحد إخباري بالفرق بين التعاطف والمشاركة الوجدانية؟ تلك كلمتان غالباً ما يتم استخدامهما بشكل متبادل. دعونا نستخدم مثالاً، لنفترض أنك تعمل مع شخص تم سرقته للتو. إذا كنت تبدي مشاركة وجدانية، فأنت تفكر في كيف سيكون شعورك، كفرد منفرد، إذا كنت قد تعرضت للسرقة أيضاً. قد تكون هذه مشاعر غضب وخوف وحزن. مع ذلك، إذا كنت متعاطفاً، فأنت تحاول فهم كيفية شعور هذا الفرد بشأن تعرضه للسرقة. فأنت تحاول معرفة حالة الشخص من وجهة نظره بدلاً من معرفة حالته من وجهة نظرك.  </a:t>
            </a:r>
          </a:p>
          <a:p>
            <a:pPr rtl="1"/>
            <a:endParaRPr lang="ar-SA" baseline="0" dirty="0"/>
          </a:p>
          <a:p>
            <a:pPr algn="r" rtl="1"/>
            <a:r>
              <a:rPr lang="ar-SA" smtClean="0">
                <a:latin typeface="Arial"/>
                <a:cs typeface="Arial"/>
              </a:rPr>
              <a:t>من أجل تحقيق التفاعل باستخدام هذه المهارات وإظهار هذه الصفات، علينا أن نكون قادرين على التواصل بشكل فعال مع الناجين. </a:t>
            </a:r>
            <a:endParaRPr lang="ar-SA" dirty="0"/>
          </a:p>
        </p:txBody>
      </p:sp>
      <p:sp>
        <p:nvSpPr>
          <p:cNvPr id="4" name="Slide Number Placeholder 3"/>
          <p:cNvSpPr>
            <a:spLocks noGrp="1"/>
          </p:cNvSpPr>
          <p:nvPr>
            <p:ph type="sldNum" sz="quarter" idx="10"/>
          </p:nvPr>
        </p:nvSpPr>
        <p:spPr/>
        <p:txBody>
          <a:bodyPr/>
          <a:lstStyle/>
          <a:p>
            <a:pPr rtl="1"/>
            <a:fld id="{ECB1F83B-4122-473B-9348-C0B5BAA97EFF}" type="slidenum">
              <a:rPr lang="en-US" smtClean="0"/>
              <a:pPr/>
              <a:t>5</a:t>
            </a:fld>
            <a:endParaRPr lang="ar-SA"/>
          </a:p>
        </p:txBody>
      </p:sp>
    </p:spTree>
    <p:extLst>
      <p:ext uri="{BB962C8B-B14F-4D97-AF65-F5344CB8AC3E}">
        <p14:creationId xmlns:p14="http://schemas.microsoft.com/office/powerpoint/2010/main" val="539553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سوف نتحدث عن عناصر التواصل ومن ثم سنتعمق في الحديث عن بعض الأساليب المحددة. هناك ثلاثة عناصر أساسية في أي عملية تواصل وجهاً لوجه: الكلمات أو محتوى ما تتم مشاركته؛ نبرة وسرعة وطريقة إلقاء تلك الكلمات؛ والتواصل غير اللفظي أو لغة الجسد. </a:t>
            </a:r>
          </a:p>
          <a:p>
            <a:pPr rtl="1"/>
            <a:endParaRPr lang="ar-SA" baseline="0" dirty="0"/>
          </a:p>
          <a:p>
            <a:pPr algn="r" rtl="1"/>
            <a:r>
              <a:rPr lang="ar-SA" smtClean="0">
                <a:latin typeface="Arial"/>
                <a:cs typeface="Arial"/>
              </a:rPr>
              <a:t>تتكون لغة الجسد من العديد من العوامل - الوضعيات المختلفة (أن تنخفض في الكرسي أو أن تجلس منتبهاً في وضع مستقيم) والإيماءات (التحدث أثناء القيام بإشارات باليد أو الإيماء في نقاط محددة في المحادثة) وتعبيرات الوجه (إظهار المشاعر التي يمكن أن تدعم أو تتعارض مع الكلمات الفعلية) وحركات العين (النظر حولك، إجراء تواصل بالعين/عدم إجراء تواصل بالعين، وما إلى ذلك)</a:t>
            </a:r>
            <a:endParaRPr lang="ar-SA" dirty="0"/>
          </a:p>
          <a:p>
            <a:pPr rtl="1"/>
            <a:endParaRPr lang="ar-SA" dirty="0"/>
          </a:p>
          <a:p>
            <a:pPr rtl="1"/>
            <a:endParaRPr lang="ar-SA" dirty="0"/>
          </a:p>
          <a:p>
            <a:pPr rtl="1"/>
            <a:endParaRPr lang="ar-SA" dirty="0"/>
          </a:p>
          <a:p>
            <a:pPr rtl="1"/>
            <a:endParaRPr lang="ar-SA" dirty="0"/>
          </a:p>
          <a:p>
            <a:pPr algn="r" rtl="1"/>
            <a:r>
              <a:rPr lang="ar-SA" smtClean="0">
                <a:latin typeface="Arial"/>
                <a:cs typeface="Arial"/>
              </a:rPr>
              <a:t>المرجع، محرابيان البروفسور ألبرت محرابيان، بروفسور في علم النفس ولديه كتب عن التواصل، والتواصل الغير لفظي</a:t>
            </a:r>
            <a:endParaRPr lang="ar-SA" dirty="0"/>
          </a:p>
          <a:p>
            <a:pPr algn="r" rtl="1"/>
            <a:r>
              <a:rPr lang="ar-SA" smtClean="0">
                <a:latin typeface="Arial"/>
                <a:cs typeface="Arial"/>
              </a:rPr>
              <a:t>http://en.wikipedia.org/wiki/Albert_Mehrabian</a:t>
            </a:r>
            <a:endParaRPr lang="ar-SA" dirty="0"/>
          </a:p>
          <a:p>
            <a:pPr rtl="1"/>
            <a:endParaRPr lang="ar-SA" dirty="0"/>
          </a:p>
        </p:txBody>
      </p:sp>
      <p:sp>
        <p:nvSpPr>
          <p:cNvPr id="4" name="Slide Number Placeholder 3"/>
          <p:cNvSpPr>
            <a:spLocks noGrp="1"/>
          </p:cNvSpPr>
          <p:nvPr>
            <p:ph type="sldNum" sz="quarter" idx="10"/>
          </p:nvPr>
        </p:nvSpPr>
        <p:spPr/>
        <p:txBody>
          <a:bodyPr/>
          <a:lstStyle/>
          <a:p>
            <a:pPr rtl="1"/>
            <a:fld id="{C60A32D9-EA12-BE47-9726-812A7B810CDB}" type="slidenum">
              <a:rPr lang="en-US" smtClean="0"/>
              <a:pPr/>
              <a:t>6</a:t>
            </a:fld>
            <a:endParaRPr lang="ar-SA"/>
          </a:p>
        </p:txBody>
      </p:sp>
    </p:spTree>
    <p:extLst>
      <p:ext uri="{BB962C8B-B14F-4D97-AF65-F5344CB8AC3E}">
        <p14:creationId xmlns:p14="http://schemas.microsoft.com/office/powerpoint/2010/main" val="875554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دعونا ننظر في كيف يمكننا التعامل مع التواصل غير اللفظي الخاص بنا: </a:t>
            </a:r>
          </a:p>
          <a:p>
            <a:pPr rtl="1"/>
            <a:endParaRPr lang="ar-SA" baseline="0" dirty="0"/>
          </a:p>
          <a:p>
            <a:pPr marL="0" marR="0" lvl="0" indent="0" algn="r" defTabSz="914400" rtl="1" eaLnBrk="1" fontAlgn="auto" latinLnBrk="0" hangingPunct="1">
              <a:lnSpc>
                <a:spcPct val="100000"/>
              </a:lnSpc>
              <a:spcBef>
                <a:spcPts val="0"/>
              </a:spcBef>
              <a:spcAft>
                <a:spcPts val="0"/>
              </a:spcAft>
              <a:buClrTx/>
              <a:buSzTx/>
              <a:buFontTx/>
              <a:buNone/>
              <a:tabLst/>
              <a:defRPr/>
            </a:pPr>
            <a:r>
              <a:rPr lang="ar-SA" b="1" dirty="0">
                <a:latin typeface="Arial"/>
                <a:cs typeface="Arial"/>
              </a:rPr>
              <a:t>إجراء تواصل  بصري:  </a:t>
            </a:r>
            <a:r>
              <a:rPr lang="ar-SA" smtClean="0">
                <a:latin typeface="Arial"/>
                <a:cs typeface="Arial"/>
              </a:rPr>
              <a:t>المستوى المناسب من تغييرات التواصل البصري من ثقافة إلى أخرى. تأكد من التواصل البصري بالدرجة الكافية لإظهار التفاعل، دون أن تبدو كما لو كنت تحدق.</a:t>
            </a:r>
          </a:p>
          <a:p>
            <a:pPr lvl="0" algn="r" rtl="1"/>
            <a:r>
              <a:rPr lang="ar-SA" smtClean="0">
                <a:latin typeface="Arial"/>
                <a:cs typeface="Arial"/>
              </a:rPr>
              <a:t>- اتبع توجيه الناجي/الناجية بشأن هذا. إذا كان الشخص يقوم بالكثير من التواصل  البصري، فقم بتقليده. وبالإضافة إلى ذلك، ينبغي مناقشة ما هو مناسب في سياقك مع فريقك.</a:t>
            </a:r>
            <a:endParaRPr lang="ar-SA" dirty="0"/>
          </a:p>
          <a:p>
            <a:pPr lvl="0" rtl="1">
              <a:buNone/>
            </a:pPr>
            <a:endParaRPr lang="ar-SA" dirty="0"/>
          </a:p>
          <a:p>
            <a:pPr algn="r" rtl="1"/>
            <a:r>
              <a:rPr lang="ar-SA" smtClean="0">
                <a:latin typeface="Arial"/>
                <a:cs typeface="Arial"/>
              </a:rPr>
              <a:t>  كن حساساً للمسافة بينك وبين الناجي/الناجية.   طول المسافة أو وجود طاولات/مكاتب بينكما، يخلق جواً أقل انفتاحاً.  قد تجعل المسافة القصيرة للغاية الناجي/الناجية يشعر/تشعر بعدم الارتياح أو عدم الأمان.  أيضاً كن مدركاً لمكان وكيفية جلوسك في الغرفة - هل ذراعيك متشابكة أمام صدرك؟ هل تسجل الملاحظات بشكل متسرع طوال الوقت؟ هل تحجب طريق الخروج في وضعك؟</a:t>
            </a:r>
            <a:endParaRPr lang="ar-SA" dirty="0"/>
          </a:p>
          <a:p>
            <a:pPr rtl="1"/>
            <a:endParaRPr lang="ar-SA" dirty="0"/>
          </a:p>
          <a:p>
            <a:pPr algn="r" rtl="1"/>
            <a:r>
              <a:rPr lang="ar-SA" smtClean="0">
                <a:latin typeface="Arial"/>
                <a:cs typeface="Arial"/>
              </a:rPr>
              <a:t>  كن مسموعاً ولكن حافظ على صوت منخفض ونبرة هادئة.   سوف يشعر الناجي/الناجية بالإجهاد إذا كنت تتحدث بصوت عال أو بحماس. نريد أيضاً أن نكون حذرين من أن يبدو على صوتك أو مظهرك عدم الاهتمام أو عدم التفاعل عن طريق الحفاظ على نفس مستوى ونبرة الصوت. </a:t>
            </a:r>
            <a:endParaRPr lang="ar-SA" dirty="0"/>
          </a:p>
          <a:p>
            <a:pPr lvl="0" rtl="1"/>
            <a:endParaRPr lang="ar-SA" dirty="0"/>
          </a:p>
          <a:p>
            <a:pPr rtl="1"/>
            <a:endParaRPr lang="ar-SA" dirty="0"/>
          </a:p>
        </p:txBody>
      </p:sp>
      <p:sp>
        <p:nvSpPr>
          <p:cNvPr id="4" name="Slide Number Placeholder 3"/>
          <p:cNvSpPr>
            <a:spLocks noGrp="1"/>
          </p:cNvSpPr>
          <p:nvPr>
            <p:ph type="sldNum" sz="quarter" idx="10"/>
          </p:nvPr>
        </p:nvSpPr>
        <p:spPr/>
        <p:txBody>
          <a:bodyPr/>
          <a:lstStyle/>
          <a:p>
            <a:pPr rtl="1"/>
            <a:fld id="{3932A089-4FA0-AF49-B954-707A78C3607E}" type="slidenum">
              <a:rPr lang="en-US" smtClean="0"/>
              <a:pPr/>
              <a:t>7</a:t>
            </a:fld>
            <a:endParaRPr lang="ar-SA"/>
          </a:p>
        </p:txBody>
      </p:sp>
    </p:spTree>
    <p:extLst>
      <p:ext uri="{BB962C8B-B14F-4D97-AF65-F5344CB8AC3E}">
        <p14:creationId xmlns:p14="http://schemas.microsoft.com/office/powerpoint/2010/main" val="34531672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dirty="0">
                <a:latin typeface="Arial"/>
                <a:cs typeface="Arial"/>
              </a:rPr>
              <a:t>في مجموعات من اثنين، حاول إجراء محادثة حول كيف كنت تشعر هذا الأسبوع - باستخدام التواصل غير اللفظي فقط. حاول أن تعبر عما إذا كنت متعباً، لا تشعر بالرضا، سعيداً، تشعر بالملل، إلخ. </a:t>
            </a:r>
          </a:p>
          <a:p>
            <a:pPr algn="l" rtl="1"/>
            <a:endParaRPr lang="ar-SA" sz="1200" dirty="0"/>
          </a:p>
          <a:p>
            <a:pPr algn="r" rtl="1"/>
            <a:r>
              <a:rPr lang="ar-SA" sz="1200" dirty="0">
                <a:latin typeface="Arial"/>
                <a:cs typeface="Arial"/>
              </a:rPr>
              <a:t>بعد بضع دقائق من التواصل غير اللفظي، تحدثوا مع بعضكم البعض شفهياً لمعرفة مدى قرب درجة فهمك لرسالة شريكك. </a:t>
            </a:r>
          </a:p>
          <a:p>
            <a:pPr algn="r" rtl="1"/>
            <a:r>
              <a:rPr lang="ar-SA" sz="1200" dirty="0">
                <a:latin typeface="Arial"/>
                <a:cs typeface="Arial"/>
              </a:rPr>
              <a:t>كمجموعة أكبر، دعونا نتحدث عن كيف مضى هذا التمرين - هل كان صعباً، أم سهلاً؟ هل كان هناك أي سوء تفاهم؟</a:t>
            </a:r>
            <a:endParaRPr lang="ar-SA" sz="1200" dirty="0"/>
          </a:p>
        </p:txBody>
      </p:sp>
      <p:sp>
        <p:nvSpPr>
          <p:cNvPr id="4" name="Slide Number Placeholder 3"/>
          <p:cNvSpPr>
            <a:spLocks noGrp="1"/>
          </p:cNvSpPr>
          <p:nvPr>
            <p:ph type="sldNum" sz="quarter" idx="10"/>
          </p:nvPr>
        </p:nvSpPr>
        <p:spPr/>
        <p:txBody>
          <a:bodyPr/>
          <a:lstStyle/>
          <a:p>
            <a:pPr rtl="1"/>
            <a:fld id="{3932A089-4FA0-AF49-B954-707A78C3607E}" type="slidenum">
              <a:rPr lang="en-US" smtClean="0"/>
              <a:pPr/>
              <a:t>8</a:t>
            </a:fld>
            <a:endParaRPr lang="ar-SA"/>
          </a:p>
        </p:txBody>
      </p:sp>
    </p:spTree>
    <p:extLst>
      <p:ext uri="{BB962C8B-B14F-4D97-AF65-F5344CB8AC3E}">
        <p14:creationId xmlns:p14="http://schemas.microsoft.com/office/powerpoint/2010/main" val="927433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الآن بعد أن تحدثنا قليلاً عن التواصل غير اللفظي، دعونا نتحدث عن أساليب التواصل اللفظي. سوف نتطرق إلى كل واحدة من تلك الأساليب بمزيد من التفصيل. هذه الإستراتيجيات، تساعدنا على إظهار تلك الصفات الخاصة بالتعامل مع الأفراد المتمثلة في الود والتعاطف والاحترام والصدق. </a:t>
            </a:r>
            <a:endParaRPr lang="ar-SA" dirty="0"/>
          </a:p>
        </p:txBody>
      </p:sp>
      <p:sp>
        <p:nvSpPr>
          <p:cNvPr id="4" name="Slide Number Placeholder 3"/>
          <p:cNvSpPr>
            <a:spLocks noGrp="1"/>
          </p:cNvSpPr>
          <p:nvPr>
            <p:ph type="sldNum" sz="quarter" idx="10"/>
          </p:nvPr>
        </p:nvSpPr>
        <p:spPr/>
        <p:txBody>
          <a:bodyPr/>
          <a:lstStyle/>
          <a:p>
            <a:pPr rtl="1"/>
            <a:fld id="{3932A089-4FA0-AF49-B954-707A78C3607E}" type="slidenum">
              <a:rPr lang="en-US" smtClean="0"/>
              <a:pPr/>
              <a:t>9</a:t>
            </a:fld>
            <a:endParaRPr lang="ar-SA"/>
          </a:p>
        </p:txBody>
      </p:sp>
    </p:spTree>
    <p:extLst>
      <p:ext uri="{BB962C8B-B14F-4D97-AF65-F5344CB8AC3E}">
        <p14:creationId xmlns:p14="http://schemas.microsoft.com/office/powerpoint/2010/main" val="22757508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982663"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 id="2147483726" r:id="rId18"/>
    <p:sldLayoutId id="2147483727" r:id="rId19"/>
    <p:sldLayoutId id="2147483728" r:id="rId20"/>
    <p:sldLayoutId id="2147483729" r:id="rId21"/>
    <p:sldLayoutId id="2147483730" r:id="rId22"/>
    <p:sldLayoutId id="2147483731" r:id="rId23"/>
    <p:sldLayoutId id="2147483732"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904326" y="1515556"/>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r>
              <a:rPr lang="ar-SA" sz="3400" b="1" dirty="0">
                <a:latin typeface="Arial"/>
                <a:cs typeface="Arial"/>
              </a:rPr>
              <a:t>التدريب على إدارة حالة العنف المبني على النوع الاجتماعي بين الوكالات</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lgn="r" rtl="1"/>
            <a:r>
              <a:rPr lang="ar-SA" spc="0" dirty="0">
                <a:cs typeface="+mn-cs"/>
              </a:rPr>
              <a:t>الاستماع الفعال</a:t>
            </a:r>
            <a:endParaRPr lang="ar-SA" sz="4900" spc="0" dirty="0">
              <a:cs typeface="+mn-cs"/>
            </a:endParaRPr>
          </a:p>
        </p:txBody>
      </p:sp>
      <p:sp>
        <p:nvSpPr>
          <p:cNvPr id="3" name="Content Placeholder 2"/>
          <p:cNvSpPr>
            <a:spLocks noGrp="1"/>
          </p:cNvSpPr>
          <p:nvPr>
            <p:ph idx="1"/>
          </p:nvPr>
        </p:nvSpPr>
        <p:spPr>
          <a:xfrm>
            <a:off x="5257388" y="1718442"/>
            <a:ext cx="6259395" cy="4590284"/>
          </a:xfrm>
          <a:noFill/>
        </p:spPr>
        <p:txBody>
          <a:bodyPr>
            <a:noAutofit/>
          </a:bodyPr>
          <a:lstStyle/>
          <a:p>
            <a:pPr algn="r" rtl="1">
              <a:spcAft>
                <a:spcPts val="1200"/>
              </a:spcAft>
            </a:pPr>
            <a:r>
              <a:rPr lang="ar-SA" sz="2400" spc="0" dirty="0">
                <a:latin typeface="Arial"/>
                <a:cs typeface="+mn-cs"/>
              </a:rPr>
              <a:t>إعادة صياغة وتلخيص ما يقوله/تقوله الناجي/الناجية، حسب الحاجة، لإظهار استماعك وتفهمك </a:t>
            </a:r>
          </a:p>
          <a:p>
            <a:pPr algn="r" rtl="1">
              <a:spcAft>
                <a:spcPts val="1200"/>
              </a:spcAft>
            </a:pPr>
            <a:r>
              <a:rPr lang="ar-SA" sz="2400" spc="0" dirty="0">
                <a:latin typeface="Arial"/>
                <a:cs typeface="+mn-cs"/>
              </a:rPr>
              <a:t>التوضيح عند الضرورة </a:t>
            </a:r>
          </a:p>
          <a:p>
            <a:pPr rtl="1">
              <a:spcAft>
                <a:spcPts val="1200"/>
              </a:spcAft>
            </a:pPr>
            <a:endParaRPr lang="ar-SA" sz="1800" spc="0" dirty="0">
              <a:cs typeface="+mn-cs"/>
            </a:endParaRPr>
          </a:p>
          <a:p>
            <a:pPr algn="r" rtl="1">
              <a:spcAft>
                <a:spcPts val="1200"/>
              </a:spcAft>
            </a:pPr>
            <a:r>
              <a:rPr lang="ar-SA" sz="2400" spc="0" dirty="0">
                <a:latin typeface="Arial"/>
                <a:cs typeface="+mn-cs"/>
              </a:rPr>
              <a:t>التعبير عن المحتوى و/أو الشعور</a:t>
            </a:r>
          </a:p>
          <a:p>
            <a:pPr algn="r" rtl="1">
              <a:spcAft>
                <a:spcPts val="1200"/>
              </a:spcAft>
            </a:pPr>
            <a:r>
              <a:rPr lang="ar-SA" sz="2400" spc="0" dirty="0">
                <a:latin typeface="Arial"/>
                <a:cs typeface="+mn-cs"/>
              </a:rPr>
              <a:t>مساعدة الناجي/الناجية في التركيز إذا انجرف/انجرفت إلى مواضيع أخرى</a:t>
            </a:r>
            <a:endParaRPr lang="ar-SA" spc="0" dirty="0">
              <a:cs typeface="+mn-cs"/>
            </a:endParaRPr>
          </a:p>
        </p:txBody>
      </p:sp>
      <p:grpSp>
        <p:nvGrpSpPr>
          <p:cNvPr id="4" name="Group 3"/>
          <p:cNvGrpSpPr/>
          <p:nvPr/>
        </p:nvGrpSpPr>
        <p:grpSpPr>
          <a:xfrm flipH="1">
            <a:off x="232158" y="1718442"/>
            <a:ext cx="7449613" cy="4896733"/>
            <a:chOff x="4361386" y="1718442"/>
            <a:chExt cx="7449613" cy="4896733"/>
          </a:xfrm>
        </p:grpSpPr>
        <p:sp>
          <p:nvSpPr>
            <p:cNvPr id="5" name="Oval Callout 4"/>
            <p:cNvSpPr/>
            <p:nvPr/>
          </p:nvSpPr>
          <p:spPr>
            <a:xfrm>
              <a:off x="4361386" y="2806262"/>
              <a:ext cx="4118980" cy="1354995"/>
            </a:xfrm>
            <a:prstGeom prst="wedgeEllipseCallout">
              <a:avLst>
                <a:gd name="adj1" fmla="val -61405"/>
                <a:gd name="adj2" fmla="val 10142"/>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ar-SA" dirty="0">
                <a:solidFill>
                  <a:schemeClr val="tx1"/>
                </a:solidFill>
              </a:endParaRPr>
            </a:p>
            <a:p>
              <a:pPr algn="ctr" rtl="1"/>
              <a:r>
                <a:rPr lang="ar-SA" dirty="0">
                  <a:solidFill>
                    <a:schemeClr val="tx1"/>
                  </a:solidFill>
                  <a:latin typeface="Arial"/>
                </a:rPr>
                <a:t>عندما تقولين أنه كان يهددك، هل يمكن إخباري بالمزيد عما كان يفعله؟</a:t>
              </a:r>
            </a:p>
            <a:p>
              <a:pPr algn="ctr" rtl="1"/>
              <a:endParaRPr lang="ar-SA" dirty="0"/>
            </a:p>
          </p:txBody>
        </p:sp>
        <p:sp>
          <p:nvSpPr>
            <p:cNvPr id="6" name="Rounded Rectangular Callout 5"/>
            <p:cNvSpPr/>
            <p:nvPr/>
          </p:nvSpPr>
          <p:spPr>
            <a:xfrm>
              <a:off x="7205138" y="1718442"/>
              <a:ext cx="2550456" cy="804041"/>
            </a:xfrm>
            <a:prstGeom prst="wedgeRoundRectCallout">
              <a:avLst>
                <a:gd name="adj1" fmla="val -83884"/>
                <a:gd name="adj2" fmla="val 17402"/>
                <a:gd name="adj3" fmla="val 16667"/>
              </a:avLst>
            </a:prstGeom>
            <a:solidFill>
              <a:schemeClr val="accent1">
                <a:lumMod val="20000"/>
                <a:lumOff val="8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ar-SA" sz="2000" dirty="0">
                <a:solidFill>
                  <a:schemeClr val="tx1"/>
                </a:solidFill>
              </a:endParaRPr>
            </a:p>
            <a:p>
              <a:pPr algn="ctr" rtl="1"/>
              <a:r>
                <a:rPr lang="ar-SA" sz="2000" dirty="0">
                  <a:solidFill>
                    <a:schemeClr val="tx1"/>
                  </a:solidFill>
                  <a:latin typeface="Arial"/>
                </a:rPr>
                <a:t>دعيني أتأكد إذا كان ما فهمته صحيحاً....</a:t>
              </a:r>
            </a:p>
            <a:p>
              <a:pPr algn="ctr" rtl="1"/>
              <a:endParaRPr lang="ar-SA" sz="2000" dirty="0">
                <a:solidFill>
                  <a:schemeClr val="tx1"/>
                </a:solidFill>
              </a:endParaRPr>
            </a:p>
          </p:txBody>
        </p:sp>
        <p:sp>
          <p:nvSpPr>
            <p:cNvPr id="7" name="Rectangular Callout 6"/>
            <p:cNvSpPr/>
            <p:nvPr/>
          </p:nvSpPr>
          <p:spPr>
            <a:xfrm>
              <a:off x="6815049" y="5343328"/>
              <a:ext cx="3330633" cy="1271847"/>
            </a:xfrm>
            <a:prstGeom prst="wedgeRectCallout">
              <a:avLst>
                <a:gd name="adj1" fmla="val -69115"/>
                <a:gd name="adj2" fmla="val -10635"/>
              </a:avLst>
            </a:prstGeom>
            <a:solidFill>
              <a:schemeClr val="accent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dirty="0">
                  <a:solidFill>
                    <a:schemeClr val="tx1"/>
                  </a:solidFill>
                  <a:latin typeface="Arial"/>
                </a:rPr>
                <a:t>لقد قلتِ سابقاً أنك كنتِ تسيرين إلى المنزل، وبعد ذلك. .  فاجأك على الطريق…</a:t>
              </a:r>
            </a:p>
            <a:p>
              <a:pPr algn="ctr" rtl="1"/>
              <a:endParaRPr lang="ar-SA" dirty="0">
                <a:solidFill>
                  <a:schemeClr val="tx1"/>
                </a:solidFill>
              </a:endParaRPr>
            </a:p>
          </p:txBody>
        </p:sp>
        <p:sp>
          <p:nvSpPr>
            <p:cNvPr id="8" name="Rounded Rectangular Callout 7"/>
            <p:cNvSpPr/>
            <p:nvPr/>
          </p:nvSpPr>
          <p:spPr>
            <a:xfrm>
              <a:off x="8104907" y="3909848"/>
              <a:ext cx="3706092" cy="1182071"/>
            </a:xfrm>
            <a:prstGeom prst="wedgeRoundRectCallout">
              <a:avLst>
                <a:gd name="adj1" fmla="val -64649"/>
                <a:gd name="adj2" fmla="val 26490"/>
                <a:gd name="adj3" fmla="val 16667"/>
              </a:avLst>
            </a:prstGeom>
            <a:solidFill>
              <a:schemeClr val="accent2">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ar-SA" dirty="0">
                <a:solidFill>
                  <a:schemeClr val="tx1"/>
                </a:solidFill>
              </a:endParaRPr>
            </a:p>
            <a:p>
              <a:pPr algn="ctr" rtl="1"/>
              <a:r>
                <a:rPr lang="ar-SA" dirty="0">
                  <a:solidFill>
                    <a:schemeClr val="tx1"/>
                  </a:solidFill>
                  <a:latin typeface="Arial"/>
                </a:rPr>
                <a:t>يبدو كأنك كنت خائفة للغاية في اللحظة التي صاح بها ورفع قبضته.</a:t>
              </a:r>
            </a:p>
            <a:p>
              <a:pPr algn="ctr" rtl="1"/>
              <a:endParaRPr lang="ar-SA" dirty="0">
                <a:solidFill>
                  <a:schemeClr val="tx1"/>
                </a:solidFill>
              </a:endParaRPr>
            </a:p>
          </p:txBody>
        </p:sp>
      </p:grpSp>
    </p:spTree>
    <p:extLst>
      <p:ext uri="{BB962C8B-B14F-4D97-AF65-F5344CB8AC3E}">
        <p14:creationId xmlns:p14="http://schemas.microsoft.com/office/powerpoint/2010/main" val="5593527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الاستجواب الفعال</a:t>
            </a:r>
            <a:endParaRPr lang="ar-SA" spc="0" dirty="0" smtClean="0">
              <a:latin typeface="Arial"/>
              <a:cs typeface="+mn-cs"/>
            </a:endParaRPr>
          </a:p>
        </p:txBody>
      </p:sp>
      <p:sp>
        <p:nvSpPr>
          <p:cNvPr id="3" name="Content Placeholder 2"/>
          <p:cNvSpPr>
            <a:spLocks noGrp="1"/>
          </p:cNvSpPr>
          <p:nvPr>
            <p:ph idx="1"/>
          </p:nvPr>
        </p:nvSpPr>
        <p:spPr>
          <a:xfrm>
            <a:off x="4775889" y="1793888"/>
            <a:ext cx="6749361" cy="4514838"/>
          </a:xfrm>
          <a:noFill/>
        </p:spPr>
        <p:txBody>
          <a:bodyPr>
            <a:normAutofit/>
          </a:bodyPr>
          <a:lstStyle/>
          <a:p>
            <a:pPr lvl="0" algn="r" rtl="1">
              <a:buNone/>
            </a:pPr>
            <a:r>
              <a:rPr lang="ar-SA" sz="2600" b="1" spc="0" dirty="0">
                <a:latin typeface="Arial"/>
                <a:cs typeface="+mn-cs"/>
              </a:rPr>
              <a:t>ثلاثة أنواع من الأسئلة:  </a:t>
            </a:r>
          </a:p>
          <a:p>
            <a:pPr marL="227013" indent="-227013" algn="r" rtl="1">
              <a:spcAft>
                <a:spcPts val="600"/>
              </a:spcAft>
              <a:buFont typeface="Arial" pitchFamily="34" charset="0"/>
              <a:buChar char="•"/>
            </a:pPr>
            <a:r>
              <a:rPr lang="ar-SA" sz="2800" b="1" dirty="0">
                <a:cs typeface="+mn-cs"/>
              </a:rPr>
              <a:t>الأسئلة المفتوحة: </a:t>
            </a:r>
            <a:r>
              <a:rPr lang="ar-SA" sz="2600" spc="0" dirty="0" smtClean="0">
                <a:latin typeface="Arial"/>
                <a:cs typeface="+mn-cs"/>
              </a:rPr>
              <a:t>استخدم </a:t>
            </a:r>
            <a:r>
              <a:rPr lang="ar-SA" sz="2600" spc="0" dirty="0">
                <a:latin typeface="Arial"/>
                <a:cs typeface="+mn-cs"/>
              </a:rPr>
              <a:t>هذه الأسئلة في كثير من الأحيان.  </a:t>
            </a:r>
            <a:endParaRPr lang="ar-SA" sz="2600" i="1" spc="0" dirty="0">
              <a:solidFill>
                <a:srgbClr val="0070C0"/>
              </a:solidFill>
              <a:cs typeface="+mn-cs"/>
            </a:endParaRPr>
          </a:p>
          <a:p>
            <a:pPr marL="227013" indent="-227013" algn="r" rtl="1">
              <a:spcAft>
                <a:spcPts val="600"/>
              </a:spcAft>
              <a:buFont typeface="Arial" pitchFamily="34" charset="0"/>
              <a:buChar char="•"/>
            </a:pPr>
            <a:r>
              <a:rPr lang="ar-SA" sz="2600" b="1" spc="0" dirty="0">
                <a:latin typeface="Arial"/>
                <a:cs typeface="+mn-cs"/>
              </a:rPr>
              <a:t>الأسئلة المغلقة (نعم/لا): </a:t>
            </a:r>
            <a:r>
              <a:rPr lang="ar-SA" sz="2600" spc="0" dirty="0">
                <a:latin typeface="Arial"/>
                <a:cs typeface="+mn-cs"/>
              </a:rPr>
              <a:t>يمكن أن تمنع هذه الأسئلة الناجي/الناجية من الحديث</a:t>
            </a:r>
            <a:r>
              <a:rPr lang="ar-SA" sz="2600" spc="0" dirty="0" smtClean="0">
                <a:latin typeface="Arial"/>
                <a:cs typeface="+mn-cs"/>
              </a:rPr>
              <a:t>. </a:t>
            </a:r>
            <a:r>
              <a:rPr lang="ar-SA" sz="2600" spc="0" dirty="0">
                <a:latin typeface="Arial"/>
                <a:cs typeface="+mn-cs"/>
              </a:rPr>
              <a:t>لا تستخدم هذه الأسئلة إلا عند الحاجة إلى معرفة معلومات محددة.  </a:t>
            </a:r>
          </a:p>
          <a:p>
            <a:pPr marL="227013" indent="-227013" algn="r" rtl="1">
              <a:spcAft>
                <a:spcPts val="600"/>
              </a:spcAft>
              <a:buFont typeface="Arial" pitchFamily="34" charset="0"/>
              <a:buChar char="•"/>
            </a:pPr>
            <a:r>
              <a:rPr lang="ar-SA" sz="2800" b="1" dirty="0">
                <a:cs typeface="+mn-cs"/>
              </a:rPr>
              <a:t>أسئلة تبدأ بـ "لماذا":</a:t>
            </a:r>
            <a:r>
              <a:rPr lang="ar-SA" sz="2600" spc="0" dirty="0" smtClean="0">
                <a:latin typeface="Arial"/>
                <a:cs typeface="+mn-cs"/>
              </a:rPr>
              <a:t> </a:t>
            </a:r>
            <a:r>
              <a:rPr lang="ar-SA" sz="2600" spc="0" dirty="0">
                <a:latin typeface="Arial"/>
                <a:cs typeface="+mn-cs"/>
              </a:rPr>
              <a:t>يمكن أن </a:t>
            </a:r>
            <a:r>
              <a:rPr lang="ar-SA" sz="2600" spc="0" dirty="0" smtClean="0">
                <a:latin typeface="Arial"/>
                <a:cs typeface="+mn-cs"/>
              </a:rPr>
              <a:t>ت</a:t>
            </a:r>
            <a:r>
              <a:rPr lang="ar-EG" sz="2600" spc="0">
                <a:latin typeface="Arial"/>
                <a:cs typeface="+mn-cs"/>
              </a:rPr>
              <a:t>ت</a:t>
            </a:r>
            <a:r>
              <a:rPr lang="ar-SA" sz="2600" spc="0" smtClean="0">
                <a:latin typeface="Arial"/>
                <a:cs typeface="+mn-cs"/>
              </a:rPr>
              <a:t>م </a:t>
            </a:r>
            <a:r>
              <a:rPr lang="ar-SA" sz="2600" spc="0" dirty="0">
                <a:latin typeface="Arial"/>
                <a:cs typeface="+mn-cs"/>
              </a:rPr>
              <a:t>هذه الأسئلة عن اللوم على الناجي/الناجية. </a:t>
            </a:r>
            <a:r>
              <a:rPr lang="ar-SA" sz="2600" spc="0" dirty="0" smtClean="0">
                <a:latin typeface="Arial"/>
                <a:cs typeface="+mn-cs"/>
              </a:rPr>
              <a:t>تجنب </a:t>
            </a:r>
            <a:r>
              <a:rPr lang="ar-SA" sz="2600" spc="0" dirty="0">
                <a:latin typeface="Arial"/>
                <a:cs typeface="+mn-cs"/>
              </a:rPr>
              <a:t>استخدام هذه الأسئلة. </a:t>
            </a:r>
          </a:p>
          <a:p>
            <a:pPr rtl="1"/>
            <a:endParaRPr lang="ar-SA" spc="0" dirty="0">
              <a:cs typeface="+mn-cs"/>
            </a:endParaRPr>
          </a:p>
        </p:txBody>
      </p:sp>
      <p:grpSp>
        <p:nvGrpSpPr>
          <p:cNvPr id="10" name="Group 9"/>
          <p:cNvGrpSpPr/>
          <p:nvPr/>
        </p:nvGrpSpPr>
        <p:grpSpPr>
          <a:xfrm flipH="1">
            <a:off x="406112" y="1854369"/>
            <a:ext cx="4263042" cy="4742611"/>
            <a:chOff x="7547957" y="1854369"/>
            <a:chExt cx="4263042" cy="4742611"/>
          </a:xfrm>
        </p:grpSpPr>
        <p:sp>
          <p:nvSpPr>
            <p:cNvPr id="4" name="Rectangular Callout 3"/>
            <p:cNvSpPr/>
            <p:nvPr/>
          </p:nvSpPr>
          <p:spPr>
            <a:xfrm>
              <a:off x="8560723" y="1854369"/>
              <a:ext cx="2876204" cy="1083980"/>
            </a:xfrm>
            <a:prstGeom prst="wedgeRectCallout">
              <a:avLst>
                <a:gd name="adj1" fmla="val -81128"/>
                <a:gd name="adj2" fmla="val 39229"/>
              </a:avLst>
            </a:prstGeom>
            <a:solidFill>
              <a:schemeClr val="accent1">
                <a:lumMod val="20000"/>
                <a:lumOff val="8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rtl="1"/>
              <a:endParaRPr lang="ar-SA" sz="2000" dirty="0">
                <a:solidFill>
                  <a:schemeClr val="tx1"/>
                </a:solidFill>
              </a:endParaRPr>
            </a:p>
            <a:p>
              <a:pPr marL="0" lvl="1" algn="ctr" rtl="1"/>
              <a:r>
                <a:rPr lang="ar-SA" sz="2000" dirty="0">
                  <a:solidFill>
                    <a:schemeClr val="tx1"/>
                  </a:solidFill>
                  <a:latin typeface="Arial"/>
                </a:rPr>
                <a:t>كيف تمكنت من الوصول إلى مكان آمن؟    </a:t>
              </a:r>
            </a:p>
            <a:p>
              <a:pPr algn="ctr" rtl="1"/>
              <a:endParaRPr lang="ar-SA" sz="2000" dirty="0">
                <a:solidFill>
                  <a:schemeClr val="tx1"/>
                </a:solidFill>
              </a:endParaRPr>
            </a:p>
          </p:txBody>
        </p:sp>
        <p:sp>
          <p:nvSpPr>
            <p:cNvPr id="5" name="Rounded Rectangular Callout 4"/>
            <p:cNvSpPr/>
            <p:nvPr/>
          </p:nvSpPr>
          <p:spPr>
            <a:xfrm>
              <a:off x="8560723" y="3452648"/>
              <a:ext cx="2676698" cy="1054055"/>
            </a:xfrm>
            <a:prstGeom prst="wedgeRoundRectCallout">
              <a:avLst>
                <a:gd name="adj1" fmla="val -87389"/>
                <a:gd name="adj2" fmla="val 37074"/>
                <a:gd name="adj3" fmla="val 16667"/>
              </a:avLst>
            </a:prstGeom>
            <a:solidFill>
              <a:schemeClr val="accent1">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rtl="1"/>
              <a:endParaRPr lang="ar-SA" sz="2000" dirty="0">
                <a:solidFill>
                  <a:schemeClr val="tx1"/>
                </a:solidFill>
              </a:endParaRPr>
            </a:p>
            <a:p>
              <a:pPr marL="0" lvl="1" algn="ctr" rtl="1"/>
              <a:r>
                <a:rPr lang="ar-SA" sz="2000" dirty="0">
                  <a:solidFill>
                    <a:schemeClr val="tx1"/>
                  </a:solidFill>
                  <a:latin typeface="Arial"/>
                </a:rPr>
                <a:t>هل ترغبين في رؤية الطبيب؟ </a:t>
              </a:r>
            </a:p>
            <a:p>
              <a:pPr algn="ctr" rtl="1"/>
              <a:endParaRPr lang="ar-SA" sz="2000" dirty="0">
                <a:solidFill>
                  <a:schemeClr val="tx1"/>
                </a:solidFill>
              </a:endParaRPr>
            </a:p>
          </p:txBody>
        </p:sp>
        <p:sp>
          <p:nvSpPr>
            <p:cNvPr id="6" name="Oval Callout 5"/>
            <p:cNvSpPr/>
            <p:nvPr/>
          </p:nvSpPr>
          <p:spPr>
            <a:xfrm>
              <a:off x="7692042" y="4876245"/>
              <a:ext cx="1737361" cy="1438102"/>
            </a:xfrm>
            <a:prstGeom prst="wedgeEllipseCallout">
              <a:avLst>
                <a:gd name="adj1" fmla="val -75279"/>
                <a:gd name="adj2" fmla="val 142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rtl="1"/>
              <a:r>
                <a:rPr lang="ar-SA" dirty="0">
                  <a:solidFill>
                    <a:schemeClr val="tx1"/>
                  </a:solidFill>
                  <a:latin typeface="Arial"/>
                </a:rPr>
                <a:t>لماذا قمت بذلك؟  </a:t>
              </a:r>
            </a:p>
            <a:p>
              <a:pPr algn="ctr" rtl="1"/>
              <a:endParaRPr lang="ar-SA" dirty="0">
                <a:solidFill>
                  <a:schemeClr val="tx1"/>
                </a:solidFill>
              </a:endParaRPr>
            </a:p>
          </p:txBody>
        </p:sp>
        <p:sp>
          <p:nvSpPr>
            <p:cNvPr id="7" name="Oval Callout 6"/>
            <p:cNvSpPr/>
            <p:nvPr/>
          </p:nvSpPr>
          <p:spPr>
            <a:xfrm>
              <a:off x="9998825" y="4797415"/>
              <a:ext cx="1812174" cy="1720735"/>
            </a:xfrm>
            <a:prstGeom prst="wedgeEllipseCallout">
              <a:avLst>
                <a:gd name="adj1" fmla="val -62592"/>
                <a:gd name="adj2" fmla="val 22187"/>
              </a:avLst>
            </a:prstGeom>
            <a:solidFill>
              <a:schemeClr val="accent2">
                <a:lumMod val="60000"/>
                <a:lumOff val="4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rtl="1"/>
              <a:r>
                <a:rPr lang="ar-SA" dirty="0">
                  <a:solidFill>
                    <a:schemeClr val="tx1"/>
                  </a:solidFill>
                  <a:latin typeface="Arial"/>
                </a:rPr>
                <a:t>أخبريني أكثر عن كيفية حدوث ذلك.  </a:t>
              </a:r>
            </a:p>
            <a:p>
              <a:pPr algn="ctr" rtl="1"/>
              <a:endParaRPr lang="ar-SA" dirty="0">
                <a:solidFill>
                  <a:schemeClr val="tx1"/>
                </a:solidFill>
              </a:endParaRPr>
            </a:p>
          </p:txBody>
        </p:sp>
        <p:sp>
          <p:nvSpPr>
            <p:cNvPr id="8" name="&quot;No&quot; Symbol 7"/>
            <p:cNvSpPr/>
            <p:nvPr/>
          </p:nvSpPr>
          <p:spPr>
            <a:xfrm>
              <a:off x="7547957" y="4763192"/>
              <a:ext cx="1882834" cy="1833788"/>
            </a:xfrm>
            <a:prstGeom prst="noSmoking">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grpSp>
    </p:spTree>
    <p:extLst>
      <p:ext uri="{BB962C8B-B14F-4D97-AF65-F5344CB8AC3E}">
        <p14:creationId xmlns:p14="http://schemas.microsoft.com/office/powerpoint/2010/main" val="9032934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mn-cs"/>
              </a:rPr>
              <a:t>التحقق من المشاعر</a:t>
            </a:r>
          </a:p>
        </p:txBody>
      </p:sp>
      <p:sp>
        <p:nvSpPr>
          <p:cNvPr id="3" name="Content Placeholder 2"/>
          <p:cNvSpPr>
            <a:spLocks noGrp="1"/>
          </p:cNvSpPr>
          <p:nvPr>
            <p:ph idx="1"/>
          </p:nvPr>
        </p:nvSpPr>
        <p:spPr>
          <a:xfrm>
            <a:off x="1804988" y="2286000"/>
            <a:ext cx="9720262" cy="4022725"/>
          </a:xfrm>
        </p:spPr>
        <p:txBody>
          <a:bodyPr/>
          <a:lstStyle/>
          <a:p>
            <a:pPr algn="r" rtl="1"/>
            <a:r>
              <a:rPr lang="ar-SA" spc="0" dirty="0" smtClean="0">
                <a:latin typeface="Arial"/>
                <a:cs typeface="+mn-cs"/>
              </a:rPr>
              <a:t>السماح للناجي/الناجية بالشعور بما يشعر/تشعر به – وإعلامه/إعلامها بأن ذلك على ما يرام وأنه أمر طبيعي.  هذا يساعد الناجي/الناجية أن يشعر/تشعر بالأمان معك.</a:t>
            </a:r>
          </a:p>
          <a:p>
            <a:pPr algn="r" rtl="1"/>
            <a:r>
              <a:rPr lang="ar-SA" b="1" spc="0" dirty="0">
                <a:latin typeface="Arial"/>
                <a:cs typeface="+mn-cs"/>
              </a:rPr>
              <a:t>"لا بأس أن تبكي، البكاء هو تعبير عن المشاعر."  </a:t>
            </a:r>
          </a:p>
          <a:p>
            <a:pPr algn="r" rtl="1"/>
            <a:r>
              <a:rPr lang="ar-SA" b="1" spc="0" dirty="0">
                <a:latin typeface="Arial"/>
                <a:cs typeface="+mn-cs"/>
              </a:rPr>
              <a:t>"العديد من النساء في وضعك سيشعرن بالغضب أيضاً."</a:t>
            </a:r>
          </a:p>
          <a:p>
            <a:pPr algn="r" rtl="1"/>
            <a:r>
              <a:rPr lang="ar-SA" b="1" spc="0" dirty="0">
                <a:latin typeface="Arial"/>
                <a:cs typeface="+mn-cs"/>
              </a:rPr>
              <a:t>"من الطبيعي بالنسبة لك الشعور بالضيق الشديد بعد ما تعرضتِ له؛ كثير من الأشخاص الذين مروا بتجارب مشابهة لتجربتك يشعرون بالضيق أيضاً."  </a:t>
            </a:r>
          </a:p>
          <a:p>
            <a:pPr marL="118872" indent="0" rtl="1">
              <a:buNone/>
            </a:pPr>
            <a:endParaRPr lang="ar-SA" spc="0" dirty="0">
              <a:cs typeface="+mn-cs"/>
            </a:endParaRPr>
          </a:p>
          <a:p>
            <a:pPr marL="118872" indent="0" rtl="1">
              <a:buNone/>
            </a:pPr>
            <a:endParaRPr lang="ar-SA" spc="0" dirty="0">
              <a:cs typeface="+mn-cs"/>
            </a:endParaRPr>
          </a:p>
          <a:p>
            <a:pPr rtl="1"/>
            <a:endParaRPr lang="ar-SA" spc="0" dirty="0">
              <a:cs typeface="+mn-cs"/>
            </a:endParaRPr>
          </a:p>
        </p:txBody>
      </p:sp>
    </p:spTree>
    <p:extLst>
      <p:ext uri="{BB962C8B-B14F-4D97-AF65-F5344CB8AC3E}">
        <p14:creationId xmlns:p14="http://schemas.microsoft.com/office/powerpoint/2010/main" val="10903739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spc="0" dirty="0" smtClean="0">
                <a:cs typeface="+mn-cs"/>
              </a:rPr>
              <a:t>النشاط</a:t>
            </a:r>
            <a:endParaRPr spc="0" dirty="0">
              <a:cs typeface="+mn-cs"/>
            </a:endParaRPr>
          </a:p>
        </p:txBody>
      </p:sp>
      <p:sp>
        <p:nvSpPr>
          <p:cNvPr id="3" name="Content Placeholder 2"/>
          <p:cNvSpPr>
            <a:spLocks noGrp="1"/>
          </p:cNvSpPr>
          <p:nvPr>
            <p:ph idx="1"/>
          </p:nvPr>
        </p:nvSpPr>
        <p:spPr/>
        <p:txBody>
          <a:bodyPr/>
          <a:lstStyle/>
          <a:p>
            <a:pPr algn="r" rtl="1">
              <a:buFont typeface="Wingdings" panose="05000000000000000000" pitchFamily="2" charset="2"/>
              <a:buChar char=""/>
            </a:pPr>
            <a:r>
              <a:rPr lang="ar-SA" sz="2400" dirty="0">
                <a:latin typeface="Arial"/>
                <a:cs typeface="+mn-cs"/>
              </a:rPr>
              <a:t>في مجموعات من اثنين، قم بممارسة استخدام المهارات التي تعلمناها للتو. </a:t>
            </a:r>
            <a:r>
              <a:rPr lang="ar-SA" sz="2400" dirty="0" smtClean="0">
                <a:latin typeface="Arial"/>
                <a:cs typeface="+mn-cs"/>
              </a:rPr>
              <a:t>كل </a:t>
            </a:r>
            <a:r>
              <a:rPr lang="ar-SA" sz="2400" dirty="0">
                <a:latin typeface="Arial"/>
                <a:cs typeface="+mn-cs"/>
              </a:rPr>
              <a:t>شخص يأخذ دوره ليكون المستمع.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flipH="1">
            <a:off x="462489" y="1632918"/>
            <a:ext cx="8010024" cy="4763417"/>
            <a:chOff x="3673642" y="1632918"/>
            <a:chExt cx="8010024" cy="4763417"/>
          </a:xfrm>
        </p:grpSpPr>
        <p:sp>
          <p:nvSpPr>
            <p:cNvPr id="10" name="TextBox 9"/>
            <p:cNvSpPr>
              <a:spLocks noChangeArrowheads="1"/>
            </p:cNvSpPr>
            <p:nvPr/>
          </p:nvSpPr>
          <p:spPr bwMode="auto">
            <a:xfrm>
              <a:off x="4555958" y="4311719"/>
              <a:ext cx="3962400" cy="649188"/>
            </a:xfrm>
            <a:prstGeom prst="wedgeEllipseCallout">
              <a:avLst>
                <a:gd name="adj1" fmla="val -66296"/>
                <a:gd name="adj2" fmla="val 14616"/>
              </a:avLst>
            </a:prstGeom>
            <a:solidFill>
              <a:schemeClr val="accent2">
                <a:lumMod val="20000"/>
                <a:lumOff val="80000"/>
              </a:schemeClr>
            </a:solidFill>
            <a:ln w="9525">
              <a:solidFill>
                <a:schemeClr val="tx1"/>
              </a:solidFill>
              <a:miter lim="800000"/>
              <a:headEnd/>
              <a:tailEnd/>
            </a:ln>
          </p:spPr>
          <p:txBody>
            <a:bodyPr>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rtl="1" eaLnBrk="0" fontAlgn="base" hangingPunct="0">
                <a:spcBef>
                  <a:spcPct val="0"/>
                </a:spcBef>
                <a:spcAft>
                  <a:spcPct val="0"/>
                </a:spcAft>
              </a:pPr>
              <a:r>
                <a:rPr lang="ar-SA" altLang="en-US" i="1" dirty="0">
                  <a:solidFill>
                    <a:prstClr val="black"/>
                  </a:solidFill>
                  <a:latin typeface="Arial"/>
                </a:rPr>
                <a:t>ما حدث ليس ذنبك.</a:t>
              </a:r>
            </a:p>
          </p:txBody>
        </p:sp>
        <p:sp>
          <p:nvSpPr>
            <p:cNvPr id="14" name="TextBox 7"/>
            <p:cNvSpPr>
              <a:spLocks noChangeArrowheads="1"/>
            </p:cNvSpPr>
            <p:nvPr/>
          </p:nvSpPr>
          <p:spPr bwMode="auto">
            <a:xfrm>
              <a:off x="3673642" y="3411018"/>
              <a:ext cx="3962400" cy="510778"/>
            </a:xfrm>
            <a:prstGeom prst="wedgeRoundRectCallout">
              <a:avLst>
                <a:gd name="adj1" fmla="val -64574"/>
                <a:gd name="adj2" fmla="val -2815"/>
                <a:gd name="adj3" fmla="val 16667"/>
              </a:avLst>
            </a:prstGeom>
            <a:solidFill>
              <a:schemeClr val="accent1">
                <a:lumMod val="40000"/>
                <a:lumOff val="60000"/>
              </a:schemeClr>
            </a:solidFill>
            <a:ln w="9525">
              <a:solidFill>
                <a:schemeClr val="tx1"/>
              </a:solidFill>
              <a:miter lim="800000"/>
              <a:headEnd/>
              <a:tailEnd/>
            </a:ln>
          </p:spPr>
          <p:txBody>
            <a:bodyPr>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rtl="1" eaLnBrk="0" fontAlgn="base" hangingPunct="0">
                <a:spcBef>
                  <a:spcPct val="0"/>
                </a:spcBef>
                <a:spcAft>
                  <a:spcPct val="0"/>
                </a:spcAft>
              </a:pPr>
              <a:r>
                <a:rPr lang="ar-SA" altLang="en-US" i="1" dirty="0">
                  <a:solidFill>
                    <a:prstClr val="black"/>
                  </a:solidFill>
                  <a:latin typeface="Arial"/>
                </a:rPr>
                <a:t>أنا أصدقك. </a:t>
              </a:r>
            </a:p>
          </p:txBody>
        </p:sp>
        <p:sp>
          <p:nvSpPr>
            <p:cNvPr id="17" name="TextBox 7"/>
            <p:cNvSpPr>
              <a:spLocks noChangeArrowheads="1"/>
            </p:cNvSpPr>
            <p:nvPr/>
          </p:nvSpPr>
          <p:spPr bwMode="auto">
            <a:xfrm>
              <a:off x="6537158" y="2502372"/>
              <a:ext cx="5146508" cy="510778"/>
            </a:xfrm>
            <a:prstGeom prst="wedgeRoundRectCallout">
              <a:avLst>
                <a:gd name="adj1" fmla="val -63042"/>
                <a:gd name="adj2" fmla="val 1330"/>
                <a:gd name="adj3" fmla="val 16667"/>
              </a:avLst>
            </a:prstGeom>
            <a:solidFill>
              <a:schemeClr val="accent1">
                <a:lumMod val="20000"/>
                <a:lumOff val="80000"/>
              </a:schemeClr>
            </a:solidFill>
            <a:ln w="9525">
              <a:solidFill>
                <a:schemeClr val="tx1"/>
              </a:solidFill>
              <a:miter lim="800000"/>
              <a:headEnd/>
              <a:tailEnd/>
            </a:ln>
          </p:spPr>
          <p:txBody>
            <a:bodyPr wrap="square">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rtl="1" eaLnBrk="0" fontAlgn="base" hangingPunct="0">
                <a:spcBef>
                  <a:spcPct val="0"/>
                </a:spcBef>
                <a:spcAft>
                  <a:spcPct val="0"/>
                </a:spcAft>
              </a:pPr>
              <a:r>
                <a:rPr lang="ar-SA" altLang="en-US" i="1" dirty="0">
                  <a:solidFill>
                    <a:prstClr val="black"/>
                  </a:solidFill>
                  <a:latin typeface="Arial"/>
                </a:rPr>
                <a:t>أنت شجاعة للغاية لإخباري. </a:t>
              </a:r>
            </a:p>
          </p:txBody>
        </p:sp>
        <p:sp>
          <p:nvSpPr>
            <p:cNvPr id="24" name="TextBox 7"/>
            <p:cNvSpPr>
              <a:spLocks noChangeArrowheads="1"/>
            </p:cNvSpPr>
            <p:nvPr/>
          </p:nvSpPr>
          <p:spPr bwMode="auto">
            <a:xfrm>
              <a:off x="4267200" y="1632918"/>
              <a:ext cx="5146508" cy="510778"/>
            </a:xfrm>
            <a:prstGeom prst="wedgeRoundRectCallout">
              <a:avLst>
                <a:gd name="adj1" fmla="val -63042"/>
                <a:gd name="adj2" fmla="val 1330"/>
                <a:gd name="adj3" fmla="val 16667"/>
              </a:avLst>
            </a:prstGeom>
            <a:solidFill>
              <a:schemeClr val="accent1"/>
            </a:solidFill>
            <a:ln w="9525">
              <a:solidFill>
                <a:schemeClr val="tx1"/>
              </a:solidFill>
              <a:miter lim="800000"/>
              <a:headEnd/>
              <a:tailEnd/>
            </a:ln>
          </p:spPr>
          <p:txBody>
            <a:bodyPr wrap="square">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rtl="1" eaLnBrk="0" fontAlgn="base" hangingPunct="0">
                <a:spcBef>
                  <a:spcPct val="0"/>
                </a:spcBef>
                <a:spcAft>
                  <a:spcPct val="0"/>
                </a:spcAft>
              </a:pPr>
              <a:r>
                <a:rPr lang="ar-SA" altLang="en-US" i="1" dirty="0">
                  <a:solidFill>
                    <a:prstClr val="black"/>
                  </a:solidFill>
                  <a:latin typeface="Arial"/>
                </a:rPr>
                <a:t>أشكرك على إخبارك إياي. </a:t>
              </a:r>
            </a:p>
          </p:txBody>
        </p:sp>
        <p:sp>
          <p:nvSpPr>
            <p:cNvPr id="25" name="TextBox 7"/>
            <p:cNvSpPr>
              <a:spLocks noChangeArrowheads="1"/>
            </p:cNvSpPr>
            <p:nvPr/>
          </p:nvSpPr>
          <p:spPr bwMode="auto">
            <a:xfrm>
              <a:off x="6537158" y="5885557"/>
              <a:ext cx="5146508" cy="510778"/>
            </a:xfrm>
            <a:prstGeom prst="wedgeRoundRectCallout">
              <a:avLst>
                <a:gd name="adj1" fmla="val -63042"/>
                <a:gd name="adj2" fmla="val 1330"/>
                <a:gd name="adj3" fmla="val 16667"/>
              </a:avLst>
            </a:prstGeom>
            <a:solidFill>
              <a:schemeClr val="accent2">
                <a:lumMod val="60000"/>
                <a:lumOff val="40000"/>
              </a:schemeClr>
            </a:solidFill>
            <a:ln w="9525">
              <a:solidFill>
                <a:schemeClr val="tx1"/>
              </a:solidFill>
              <a:miter lim="800000"/>
              <a:headEnd/>
              <a:tailEnd/>
            </a:ln>
          </p:spPr>
          <p:txBody>
            <a:bodyPr wrap="square">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rtl="1" eaLnBrk="0" fontAlgn="base" hangingPunct="0">
                <a:spcBef>
                  <a:spcPct val="0"/>
                </a:spcBef>
                <a:spcAft>
                  <a:spcPct val="0"/>
                </a:spcAft>
              </a:pPr>
              <a:r>
                <a:rPr lang="ar-SA" altLang="en-US" i="1" dirty="0">
                  <a:solidFill>
                    <a:prstClr val="black"/>
                  </a:solidFill>
                  <a:latin typeface="Arial"/>
                </a:rPr>
                <a:t>أنا آسف أن ذلك حدث لك. </a:t>
              </a:r>
            </a:p>
          </p:txBody>
        </p:sp>
      </p:grpSp>
      <p:sp>
        <p:nvSpPr>
          <p:cNvPr id="7" name="Title 6"/>
          <p:cNvSpPr>
            <a:spLocks noGrp="1"/>
          </p:cNvSpPr>
          <p:nvPr>
            <p:ph type="title"/>
          </p:nvPr>
        </p:nvSpPr>
        <p:spPr/>
        <p:txBody>
          <a:bodyPr/>
          <a:lstStyle/>
          <a:p>
            <a:pPr algn="r" rtl="1"/>
            <a:r>
              <a:rPr lang="ar-SA" spc="0" dirty="0">
                <a:cs typeface="+mn-cs"/>
              </a:rPr>
              <a:t>العبارات الشفائية</a:t>
            </a:r>
            <a:endParaRPr lang="ar-SA" spc="0" dirty="0" smtClean="0">
              <a:latin typeface="Arial"/>
              <a:cs typeface="+mn-cs"/>
            </a:endParaRPr>
          </a:p>
        </p:txBody>
      </p:sp>
      <p:sp>
        <p:nvSpPr>
          <p:cNvPr id="11" name="TextBox 10"/>
          <p:cNvSpPr txBox="1"/>
          <p:nvPr/>
        </p:nvSpPr>
        <p:spPr>
          <a:xfrm>
            <a:off x="6231743" y="2399085"/>
            <a:ext cx="5279826" cy="461665"/>
          </a:xfrm>
          <a:prstGeom prst="rect">
            <a:avLst/>
          </a:prstGeom>
          <a:noFill/>
        </p:spPr>
        <p:txBody>
          <a:bodyPr wrap="square" rtlCol="0">
            <a:spAutoFit/>
          </a:bodyPr>
          <a:lstStyle/>
          <a:p>
            <a:pPr algn="r" rtl="1"/>
            <a:r>
              <a:rPr lang="ar-SA" sz="2400" dirty="0">
                <a:latin typeface="Arial"/>
              </a:rPr>
              <a:t>العمل على التحقق والتمكين </a:t>
            </a:r>
          </a:p>
        </p:txBody>
      </p:sp>
      <p:sp>
        <p:nvSpPr>
          <p:cNvPr id="12" name="TextBox 11"/>
          <p:cNvSpPr txBox="1"/>
          <p:nvPr/>
        </p:nvSpPr>
        <p:spPr>
          <a:xfrm>
            <a:off x="7651622" y="3411018"/>
            <a:ext cx="3865908" cy="461665"/>
          </a:xfrm>
          <a:prstGeom prst="rect">
            <a:avLst/>
          </a:prstGeom>
          <a:noFill/>
        </p:spPr>
        <p:txBody>
          <a:bodyPr wrap="square" rtlCol="0">
            <a:spAutoFit/>
          </a:bodyPr>
          <a:lstStyle/>
          <a:p>
            <a:pPr algn="r" rtl="1"/>
            <a:r>
              <a:rPr lang="ar-SA" sz="2400" dirty="0">
                <a:latin typeface="Arial"/>
              </a:rPr>
              <a:t>بناء الثقة</a:t>
            </a:r>
          </a:p>
        </p:txBody>
      </p:sp>
      <p:sp>
        <p:nvSpPr>
          <p:cNvPr id="21" name="TextBox 20"/>
          <p:cNvSpPr txBox="1"/>
          <p:nvPr/>
        </p:nvSpPr>
        <p:spPr>
          <a:xfrm>
            <a:off x="7650633" y="5934670"/>
            <a:ext cx="3865908" cy="461665"/>
          </a:xfrm>
          <a:prstGeom prst="rect">
            <a:avLst/>
          </a:prstGeom>
          <a:noFill/>
        </p:spPr>
        <p:txBody>
          <a:bodyPr wrap="square" rtlCol="0">
            <a:spAutoFit/>
          </a:bodyPr>
          <a:lstStyle/>
          <a:p>
            <a:pPr algn="r" rtl="1"/>
            <a:r>
              <a:rPr lang="ar-SA" sz="2400" dirty="0">
                <a:latin typeface="Arial"/>
              </a:rPr>
              <a:t>التعبير عن التعاطف. </a:t>
            </a:r>
          </a:p>
        </p:txBody>
      </p:sp>
      <p:sp>
        <p:nvSpPr>
          <p:cNvPr id="22" name="TextBox 21"/>
          <p:cNvSpPr txBox="1"/>
          <p:nvPr/>
        </p:nvSpPr>
        <p:spPr>
          <a:xfrm>
            <a:off x="7644786" y="4420522"/>
            <a:ext cx="3865908" cy="461665"/>
          </a:xfrm>
          <a:prstGeom prst="rect">
            <a:avLst/>
          </a:prstGeom>
          <a:noFill/>
        </p:spPr>
        <p:txBody>
          <a:bodyPr wrap="square" rtlCol="0">
            <a:spAutoFit/>
          </a:bodyPr>
          <a:lstStyle/>
          <a:p>
            <a:pPr algn="r" rtl="1"/>
            <a:r>
              <a:rPr lang="ar-SA" sz="2400" dirty="0">
                <a:latin typeface="Arial"/>
              </a:rPr>
              <a:t>الطمأنة وعدم اللوم. </a:t>
            </a:r>
          </a:p>
        </p:txBody>
      </p:sp>
      <p:sp>
        <p:nvSpPr>
          <p:cNvPr id="23" name="TextBox 22"/>
          <p:cNvSpPr txBox="1"/>
          <p:nvPr/>
        </p:nvSpPr>
        <p:spPr>
          <a:xfrm>
            <a:off x="6236957" y="1678757"/>
            <a:ext cx="5279826" cy="461665"/>
          </a:xfrm>
          <a:prstGeom prst="rect">
            <a:avLst/>
          </a:prstGeom>
          <a:noFill/>
        </p:spPr>
        <p:txBody>
          <a:bodyPr wrap="square" rtlCol="0">
            <a:spAutoFit/>
          </a:bodyPr>
          <a:lstStyle/>
          <a:p>
            <a:pPr algn="r" rtl="1"/>
            <a:r>
              <a:rPr lang="ar-SA" sz="2400" dirty="0">
                <a:latin typeface="Arial"/>
              </a:rPr>
              <a:t>بناء العلاقات </a:t>
            </a:r>
          </a:p>
        </p:txBody>
      </p:sp>
    </p:spTree>
    <p:extLst>
      <p:ext uri="{BB962C8B-B14F-4D97-AF65-F5344CB8AC3E}">
        <p14:creationId xmlns:p14="http://schemas.microsoft.com/office/powerpoint/2010/main" val="35720571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lnSpc>
                <a:spcPct val="100000"/>
              </a:lnSpc>
            </a:pPr>
            <a:r>
              <a:rPr lang="ar-SA" sz="4000" spc="0" dirty="0">
                <a:cs typeface="+mn-cs"/>
              </a:rPr>
              <a:t>العبارات </a:t>
            </a:r>
            <a:r>
              <a:rPr lang="ar-SA" sz="4000" spc="0" dirty="0" smtClean="0">
                <a:cs typeface="+mn-cs"/>
              </a:rPr>
              <a:t>الشافية</a:t>
            </a:r>
            <a:r>
              <a:rPr lang="ar-EG" sz="4000" spc="0" dirty="0" smtClean="0">
                <a:cs typeface="+mn-cs"/>
              </a:rPr>
              <a:t> </a:t>
            </a:r>
            <a:r>
              <a:rPr lang="ar-SA" sz="4000" spc="0" dirty="0" smtClean="0">
                <a:cs typeface="+mn-cs"/>
              </a:rPr>
              <a:t>الخاصة </a:t>
            </a:r>
            <a:r>
              <a:rPr lang="ar-SA" sz="4000" spc="0" dirty="0">
                <a:cs typeface="+mn-cs"/>
              </a:rPr>
              <a:t>بالنشاط</a:t>
            </a:r>
            <a:endParaRPr sz="4000" spc="0" dirty="0">
              <a:cs typeface="+mn-cs"/>
            </a:endParaRPr>
          </a:p>
        </p:txBody>
      </p:sp>
      <p:sp>
        <p:nvSpPr>
          <p:cNvPr id="3" name="Content Placeholder 2"/>
          <p:cNvSpPr>
            <a:spLocks noGrp="1"/>
          </p:cNvSpPr>
          <p:nvPr>
            <p:ph idx="1"/>
          </p:nvPr>
        </p:nvSpPr>
        <p:spPr>
          <a:xfrm>
            <a:off x="7086600" y="2990850"/>
            <a:ext cx="4400550" cy="1347537"/>
          </a:xfrm>
        </p:spPr>
        <p:txBody>
          <a:bodyPr>
            <a:noAutofit/>
          </a:bodyPr>
          <a:lstStyle/>
          <a:p>
            <a:pPr algn="r" rtl="1">
              <a:buFont typeface="Wingdings" panose="05000000000000000000" pitchFamily="2" charset="2"/>
              <a:buChar char=""/>
            </a:pPr>
            <a:r>
              <a:rPr lang="ar-SA" sz="2400" dirty="0">
                <a:latin typeface="Arial"/>
                <a:cs typeface="+mn-cs"/>
              </a:rPr>
              <a:t>في مجموعات صغيرة </a:t>
            </a:r>
            <a:r>
              <a:rPr lang="ar-SA" sz="2400" b="1" dirty="0">
                <a:latin typeface="Arial"/>
                <a:cs typeface="+mn-cs"/>
              </a:rPr>
              <a:t>لا تزيد عن 5 أشخاص</a:t>
            </a:r>
            <a:r>
              <a:rPr lang="ar-SA" sz="2400" dirty="0">
                <a:latin typeface="Arial"/>
                <a:cs typeface="+mn-cs"/>
              </a:rPr>
              <a:t>، استنتج </a:t>
            </a:r>
            <a:r>
              <a:rPr lang="ar-SA" sz="2400" b="1" dirty="0">
                <a:latin typeface="Arial"/>
                <a:cs typeface="+mn-cs"/>
              </a:rPr>
              <a:t>عبارات أخرى يمكن أن تستخدم كعبارات شافية</a:t>
            </a:r>
            <a:r>
              <a:rPr lang="ar-EG" sz="2400" dirty="0">
                <a:latin typeface="Arial"/>
                <a:cs typeface="+mn-cs"/>
              </a:rPr>
              <a:t> </a:t>
            </a:r>
            <a:r>
              <a:rPr lang="ar-SA" sz="2400" dirty="0">
                <a:latin typeface="Arial"/>
                <a:cs typeface="+mn-cs"/>
              </a:rPr>
              <a:t>مع الناجين.</a:t>
            </a:r>
            <a:r>
              <a:rPr lang="en-US" sz="2400" dirty="0">
                <a:latin typeface="Arial"/>
                <a:cs typeface="+mn-cs"/>
              </a:rPr>
              <a:t> </a:t>
            </a:r>
            <a:r>
              <a:rPr lang="ar-SA" sz="2400" dirty="0">
                <a:latin typeface="Arial"/>
                <a:cs typeface="+mn-cs"/>
              </a:rPr>
              <a:t>حدد </a:t>
            </a:r>
            <a:r>
              <a:rPr lang="ar-SA" sz="2400" b="1" dirty="0">
                <a:latin typeface="Arial"/>
                <a:cs typeface="+mn-cs"/>
              </a:rPr>
              <a:t>أي الفئات أدناه تناسب كل عبارة</a:t>
            </a:r>
            <a:r>
              <a:rPr lang="ar-SA" sz="2400" dirty="0">
                <a:latin typeface="Arial"/>
                <a:cs typeface="+mn-cs"/>
              </a:rPr>
              <a:t>.</a:t>
            </a:r>
          </a:p>
          <a:p>
            <a:pPr algn="r" rtl="1">
              <a:buFont typeface="Wingdings" panose="05000000000000000000" pitchFamily="2" charset="2"/>
              <a:buChar char=""/>
            </a:pPr>
            <a:r>
              <a:rPr lang="ar-SA" sz="2400" dirty="0">
                <a:latin typeface="Arial"/>
                <a:cs typeface="+mn-cs"/>
              </a:rPr>
              <a:t>كن مستعداً للمشاركة مع المجموعة الأكبر. </a:t>
            </a:r>
          </a:p>
          <a:p>
            <a:pPr algn="r" rtl="1">
              <a:buFont typeface="Wingdings" panose="05000000000000000000" pitchFamily="2" charset="2"/>
              <a:buChar char=""/>
            </a:pPr>
            <a:endParaRPr lang="ar-SA" sz="2400" dirty="0">
              <a:cs typeface="+mn-cs"/>
            </a:endParaRPr>
          </a:p>
        </p:txBody>
      </p:sp>
    </p:spTree>
    <p:extLst>
      <p:ext uri="{BB962C8B-B14F-4D97-AF65-F5344CB8AC3E}">
        <p14:creationId xmlns:p14="http://schemas.microsoft.com/office/powerpoint/2010/main" val="7746887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اتباع وتيرة الناجي/الناجية</a:t>
            </a:r>
            <a:endParaRPr spc="0" dirty="0">
              <a:cs typeface="+mn-cs"/>
            </a:endParaRPr>
          </a:p>
        </p:txBody>
      </p:sp>
      <p:sp>
        <p:nvSpPr>
          <p:cNvPr id="3" name="Content Placeholder 2"/>
          <p:cNvSpPr>
            <a:spLocks noGrp="1"/>
          </p:cNvSpPr>
          <p:nvPr>
            <p:ph idx="1"/>
          </p:nvPr>
        </p:nvSpPr>
        <p:spPr/>
        <p:txBody>
          <a:bodyPr/>
          <a:lstStyle/>
          <a:p>
            <a:pPr algn="r" rtl="1"/>
            <a:r>
              <a:rPr lang="ar-SA" sz="2400" spc="0" dirty="0">
                <a:latin typeface="Arial"/>
                <a:cs typeface="+mn-cs"/>
              </a:rPr>
              <a:t>دع الشخص يروي قصته بالطريقة التي يريدها وعلى "الوتيرة" (السرعة) التي يريدها </a:t>
            </a:r>
          </a:p>
          <a:p>
            <a:pPr algn="r" rtl="1"/>
            <a:r>
              <a:rPr lang="ar-SA" sz="2400" spc="0" dirty="0">
                <a:latin typeface="Arial"/>
                <a:cs typeface="+mn-cs"/>
              </a:rPr>
              <a:t>لا تستعجل الشخص.</a:t>
            </a:r>
          </a:p>
          <a:p>
            <a:pPr algn="r" rtl="1"/>
            <a:r>
              <a:rPr lang="ar-SA" sz="2400" spc="0" dirty="0">
                <a:latin typeface="Arial"/>
                <a:cs typeface="+mn-cs"/>
              </a:rPr>
              <a:t>لا تجبر الشخص على المشاركة بشيء لا يرغب في مشاركته. </a:t>
            </a:r>
          </a:p>
          <a:p>
            <a:pPr rtl="1"/>
            <a:endParaRPr lang="ar-SA" sz="2800" spc="0" dirty="0">
              <a:cs typeface="+mn-cs"/>
            </a:endParaRPr>
          </a:p>
          <a:p>
            <a:pPr algn="ctr" rtl="1"/>
            <a:r>
              <a:rPr lang="ar-SA" sz="2800" spc="0" dirty="0">
                <a:latin typeface="Arial"/>
                <a:cs typeface="+mn-cs"/>
              </a:rPr>
              <a:t>قم بأخذ استراحات إذا لزم الأمر</a:t>
            </a:r>
          </a:p>
          <a:p>
            <a:pPr rtl="1"/>
            <a:endParaRPr lang="ar-SA" spc="0" dirty="0">
              <a:cs typeface="+mn-cs"/>
            </a:endParaRPr>
          </a:p>
        </p:txBody>
      </p:sp>
    </p:spTree>
    <p:extLst>
      <p:ext uri="{BB962C8B-B14F-4D97-AF65-F5344CB8AC3E}">
        <p14:creationId xmlns:p14="http://schemas.microsoft.com/office/powerpoint/2010/main" val="17770037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استخدام لغة بسيطة ومشابهة</a:t>
            </a:r>
            <a:endParaRPr spc="0" dirty="0">
              <a:cs typeface="+mn-cs"/>
            </a:endParaRPr>
          </a:p>
        </p:txBody>
      </p:sp>
      <p:sp>
        <p:nvSpPr>
          <p:cNvPr id="3" name="Content Placeholder 2"/>
          <p:cNvSpPr>
            <a:spLocks noGrp="1"/>
          </p:cNvSpPr>
          <p:nvPr>
            <p:ph idx="1"/>
          </p:nvPr>
        </p:nvSpPr>
        <p:spPr/>
        <p:txBody>
          <a:bodyPr/>
          <a:lstStyle/>
          <a:p>
            <a:pPr marL="169863" indent="-169863" algn="r" rtl="1">
              <a:buFont typeface="Arial" pitchFamily="34" charset="0"/>
              <a:buChar char="•"/>
            </a:pPr>
            <a:r>
              <a:rPr lang="ar-SA" spc="0" dirty="0" smtClean="0">
                <a:latin typeface="Arial"/>
                <a:cs typeface="+mn-cs"/>
              </a:rPr>
              <a:t>العمل مع الناجي/الناجية - يجب أن نتحدث بنفس اللغة </a:t>
            </a:r>
          </a:p>
          <a:p>
            <a:pPr marL="169863" indent="-169863" algn="r" rtl="1">
              <a:buFont typeface="Arial" pitchFamily="34" charset="0"/>
              <a:buChar char="•"/>
            </a:pPr>
            <a:r>
              <a:rPr lang="ar-SA" spc="0" dirty="0" smtClean="0">
                <a:latin typeface="Arial"/>
                <a:cs typeface="+mn-cs"/>
              </a:rPr>
              <a:t>يجب أن نستخدم كلمات بسيطة تعرفها - على سبيل المثال - قد لا تعرف ما هو "العنف المبني  على النوع الاجتماعي". وقد لا تعرف ما هو "العامل الاجتماعي". وقد لا تعرف ما "الإحالة" أو "خطة السلامة".  تحتاج إلى استخدام كلمات بسيطة لوصف هذه الأشياء.  </a:t>
            </a:r>
          </a:p>
        </p:txBody>
      </p:sp>
    </p:spTree>
    <p:extLst>
      <p:ext uri="{BB962C8B-B14F-4D97-AF65-F5344CB8AC3E}">
        <p14:creationId xmlns:p14="http://schemas.microsoft.com/office/powerpoint/2010/main" val="10463591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222" y="2711669"/>
            <a:ext cx="4769556" cy="1545564"/>
          </a:xfrm>
        </p:spPr>
        <p:txBody>
          <a:bodyPr>
            <a:normAutofit fontScale="90000"/>
          </a:bodyPr>
          <a:lstStyle/>
          <a:p>
            <a:pPr rtl="1"/>
            <a:r>
              <a:rPr lang="ar-SA" spc="0" dirty="0">
                <a:cs typeface="+mn-cs"/>
              </a:rPr>
              <a:t>لغة بسيطة</a:t>
            </a:r>
            <a:r>
              <a:rPr lang="en-US" spc="0" dirty="0">
                <a:cs typeface="+mn-cs"/>
              </a:rPr>
              <a:t/>
            </a:r>
            <a:br>
              <a:rPr lang="en-US" spc="0" dirty="0">
                <a:cs typeface="+mn-cs"/>
              </a:rPr>
            </a:br>
            <a:r>
              <a:rPr lang="en-US" spc="0" dirty="0">
                <a:cs typeface="+mn-cs"/>
              </a:rPr>
              <a:t/>
            </a:r>
            <a:br>
              <a:rPr lang="en-US" spc="0" dirty="0">
                <a:cs typeface="+mn-cs"/>
              </a:rPr>
            </a:br>
            <a:r>
              <a:rPr lang="ar-SA" spc="0" dirty="0" smtClean="0">
                <a:cs typeface="+mn-cs"/>
              </a:rPr>
              <a:t>النشاط</a:t>
            </a:r>
            <a:endParaRPr lang="en-US" spc="0" dirty="0" smtClean="0">
              <a:latin typeface="Arial"/>
              <a:cs typeface="+mn-cs"/>
            </a:endParaRPr>
          </a:p>
        </p:txBody>
      </p:sp>
      <p:sp>
        <p:nvSpPr>
          <p:cNvPr id="3" name="Content Placeholder 2"/>
          <p:cNvSpPr>
            <a:spLocks noGrp="1"/>
          </p:cNvSpPr>
          <p:nvPr>
            <p:ph idx="1"/>
          </p:nvPr>
        </p:nvSpPr>
        <p:spPr/>
        <p:txBody>
          <a:bodyPr>
            <a:normAutofit/>
          </a:bodyPr>
          <a:lstStyle/>
          <a:p>
            <a:pPr algn="r" rtl="1">
              <a:buFont typeface="Wingdings" panose="05000000000000000000" pitchFamily="2" charset="2"/>
              <a:buChar char=""/>
            </a:pPr>
            <a:r>
              <a:rPr lang="ar-SA" sz="2400" dirty="0">
                <a:latin typeface="Arial"/>
                <a:cs typeface="+mn-cs"/>
              </a:rPr>
              <a:t>استنتج قائمة تحتوي على ما لا يقل عن 5 مصطلحات و/أو عبارات "مهنية" نستخدمها في هذا المجال و"ترجمها" إلى لغة بسيطة وواضحة. سنتحرك في الغرفة بالكامل ونتبادل كلماتنا وترجماتنا عندما ننتهي. </a:t>
            </a:r>
          </a:p>
        </p:txBody>
      </p:sp>
    </p:spTree>
    <p:extLst>
      <p:ext uri="{BB962C8B-B14F-4D97-AF65-F5344CB8AC3E}">
        <p14:creationId xmlns:p14="http://schemas.microsoft.com/office/powerpoint/2010/main" val="21494054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استخدام الصمت</a:t>
            </a:r>
            <a:endParaRPr spc="0" dirty="0">
              <a:cs typeface="+mn-cs"/>
            </a:endParaRPr>
          </a:p>
        </p:txBody>
      </p:sp>
      <p:sp>
        <p:nvSpPr>
          <p:cNvPr id="3" name="Content Placeholder 2"/>
          <p:cNvSpPr>
            <a:spLocks noGrp="1"/>
          </p:cNvSpPr>
          <p:nvPr>
            <p:ph idx="1"/>
          </p:nvPr>
        </p:nvSpPr>
        <p:spPr/>
        <p:txBody>
          <a:bodyPr/>
          <a:lstStyle/>
          <a:p>
            <a:pPr marL="228600" indent="-228600" algn="r" rtl="1">
              <a:buFont typeface="Arial" pitchFamily="34" charset="0"/>
              <a:buChar char="•"/>
            </a:pPr>
            <a:r>
              <a:rPr lang="ar-SA" spc="0" dirty="0" smtClean="0">
                <a:latin typeface="Arial"/>
                <a:cs typeface="+mn-cs"/>
              </a:rPr>
              <a:t>يُعتبر الصمت أداة تواصل قوية.  </a:t>
            </a:r>
          </a:p>
          <a:p>
            <a:pPr marL="228600" indent="-228600" algn="r" rtl="1">
              <a:buFont typeface="Arial" pitchFamily="34" charset="0"/>
              <a:buChar char="•"/>
            </a:pPr>
            <a:r>
              <a:rPr lang="ar-SA" spc="0" dirty="0" smtClean="0">
                <a:latin typeface="Arial"/>
                <a:cs typeface="+mn-cs"/>
              </a:rPr>
              <a:t>فهو قوي حقاً عندما يشعر/تشعر الناجي/الناجية بالضيق تجاهنا لمجرد جلوسنا معه. نترك الشخص يبكي.  نقول له أن الأمر على ما يرام. ونظل صامتين معه حتى يصبح مستعداً للمواصلة.</a:t>
            </a:r>
          </a:p>
          <a:p>
            <a:pPr marL="228600" indent="-228600" algn="r" rtl="1">
              <a:buFont typeface="Arial" pitchFamily="34" charset="0"/>
              <a:buChar char="•"/>
            </a:pPr>
            <a:r>
              <a:rPr lang="ar-SA" spc="0" dirty="0" smtClean="0">
                <a:latin typeface="Arial"/>
                <a:cs typeface="+mn-cs"/>
              </a:rPr>
              <a:t>فذلك يوصل للشخص أننا موجودون ونستمع ولن نذهب بعيداً. وأننا لا نحكم عليه بناءً على ما يشعر به. </a:t>
            </a:r>
          </a:p>
        </p:txBody>
      </p:sp>
    </p:spTree>
    <p:extLst>
      <p:ext uri="{BB962C8B-B14F-4D97-AF65-F5344CB8AC3E}">
        <p14:creationId xmlns:p14="http://schemas.microsoft.com/office/powerpoint/2010/main" val="4150857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algn="r" rtl="1" eaLnBrk="1" fontAlgn="auto" hangingPunct="1">
              <a:spcAft>
                <a:spcPts val="0"/>
              </a:spcAft>
              <a:defRPr/>
            </a:pPr>
            <a:r>
              <a:rPr lang="ar-SA" spc="0" dirty="0">
                <a:cs typeface="+mn-cs"/>
              </a:rPr>
              <a:t>مهارات التواصل</a:t>
            </a:r>
            <a:endParaRPr spc="0" dirty="0">
              <a:cs typeface="+mn-cs"/>
            </a:endParaRPr>
          </a:p>
        </p:txBody>
      </p:sp>
      <p:sp>
        <p:nvSpPr>
          <p:cNvPr id="5" name="Text Placeholder 4"/>
          <p:cNvSpPr>
            <a:spLocks noGrp="1"/>
          </p:cNvSpPr>
          <p:nvPr>
            <p:ph type="body" sz="quarter" idx="10"/>
          </p:nvPr>
        </p:nvSpPr>
        <p:spPr>
          <a:xfrm>
            <a:off x="973138" y="1270000"/>
            <a:ext cx="10329862" cy="720725"/>
          </a:xfrm>
        </p:spPr>
        <p:txBody>
          <a:bodyPr/>
          <a:lstStyle/>
          <a:p>
            <a:pPr algn="r" rtl="1">
              <a:buFont typeface="Tw Cen MT" charset="0"/>
              <a:buChar char=" "/>
              <a:defRPr/>
            </a:pPr>
            <a:r>
              <a:rPr lang="ar-SA" spc="0" smtClean="0">
                <a:latin typeface="Arial"/>
                <a:cs typeface="+mn-cs"/>
              </a:rPr>
              <a:t>الوحدة 9 </a:t>
            </a:r>
          </a:p>
        </p:txBody>
      </p:sp>
      <p:sp>
        <p:nvSpPr>
          <p:cNvPr id="10" name="Text Placeholder 9"/>
          <p:cNvSpPr>
            <a:spLocks noGrp="1"/>
          </p:cNvSpPr>
          <p:nvPr>
            <p:ph type="body" sz="quarter" idx="11"/>
          </p:nvPr>
        </p:nvSpPr>
        <p:spPr>
          <a:xfrm>
            <a:off x="973138" y="4889500"/>
            <a:ext cx="10201275" cy="803275"/>
          </a:xfrm>
        </p:spPr>
        <p:txBody>
          <a:bodyPr/>
          <a:lstStyle/>
          <a:p>
            <a:pPr>
              <a:buFont typeface="Tw Cen MT" charset="0"/>
              <a:buChar char=" "/>
              <a:defRPr/>
            </a:pPr>
            <a:endParaRPr lang="en-US" spc="0" dirty="0">
              <a:cs typeface="+mn-cs"/>
            </a:endParaRPr>
          </a:p>
        </p:txBody>
      </p:sp>
      <p:cxnSp>
        <p:nvCxnSpPr>
          <p:cNvPr id="7" name="Straight Connector 6"/>
          <p:cNvCxnSpPr/>
          <p:nvPr/>
        </p:nvCxnSpPr>
        <p:spPr>
          <a:xfrm>
            <a:off x="1085850" y="377348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lnSpc>
                <a:spcPct val="100000"/>
              </a:lnSpc>
            </a:pPr>
            <a:r>
              <a:rPr lang="ar-SA" spc="0" dirty="0" smtClean="0">
                <a:cs typeface="+mn-cs"/>
              </a:rPr>
              <a:t>استخدام </a:t>
            </a:r>
            <a:r>
              <a:rPr lang="ar-SA" spc="0" dirty="0">
                <a:cs typeface="+mn-cs"/>
              </a:rPr>
              <a:t>الصمت</a:t>
            </a:r>
            <a:r>
              <a:rPr lang="en-US" spc="0" dirty="0">
                <a:cs typeface="+mn-cs"/>
              </a:rPr>
              <a:t/>
            </a:r>
            <a:br>
              <a:rPr lang="en-US" spc="0" dirty="0">
                <a:cs typeface="+mn-cs"/>
              </a:rPr>
            </a:br>
            <a:r>
              <a:rPr lang="ar-SA" spc="0" dirty="0" smtClean="0">
                <a:cs typeface="+mn-cs"/>
              </a:rPr>
              <a:t>النشاط</a:t>
            </a:r>
            <a:endParaRPr lang="en-US" spc="0" dirty="0" smtClean="0">
              <a:latin typeface="Arial"/>
              <a:cs typeface="+mn-cs"/>
            </a:endParaRPr>
          </a:p>
        </p:txBody>
      </p:sp>
      <p:sp>
        <p:nvSpPr>
          <p:cNvPr id="3" name="Content Placeholder 2"/>
          <p:cNvSpPr>
            <a:spLocks noGrp="1"/>
          </p:cNvSpPr>
          <p:nvPr>
            <p:ph idx="1"/>
          </p:nvPr>
        </p:nvSpPr>
        <p:spPr>
          <a:xfrm>
            <a:off x="6798733" y="860778"/>
            <a:ext cx="4478866" cy="5053469"/>
          </a:xfrm>
        </p:spPr>
        <p:txBody>
          <a:bodyPr>
            <a:normAutofit/>
          </a:bodyPr>
          <a:lstStyle/>
          <a:p>
            <a:pPr algn="r" rtl="1">
              <a:buFont typeface="Wingdings" panose="05000000000000000000" pitchFamily="2" charset="2"/>
              <a:buChar char=""/>
            </a:pPr>
            <a:r>
              <a:rPr lang="ar-SA" sz="2400" dirty="0">
                <a:latin typeface="Arial"/>
                <a:cs typeface="+mn-cs"/>
              </a:rPr>
              <a:t>سنجلس معاً في صمت وسكون لمدة دقيقتين. يرجى عدم الرسم أو الكتابة أو القيام بأي عمل خلال هاتين الدقيقتين. لاحظ كيف تشعر. هل تشعر بعدم الارتياح؟ هل تشعر بالارتياح؟ هل تشعر بالقلق؟</a:t>
            </a:r>
          </a:p>
          <a:p>
            <a:pPr algn="r" rtl="1">
              <a:buFont typeface="Wingdings" panose="05000000000000000000" pitchFamily="2" charset="2"/>
              <a:buChar char=""/>
            </a:pPr>
            <a:r>
              <a:rPr lang="ar-SA" sz="2400" dirty="0">
                <a:latin typeface="Arial"/>
                <a:cs typeface="+mn-cs"/>
              </a:rPr>
              <a:t>بعد الدقيقتين، سنتحدث عن الطريقة التي شعرنا بها بخصوص هذا التمرين. </a:t>
            </a:r>
          </a:p>
        </p:txBody>
      </p:sp>
    </p:spTree>
    <p:extLst>
      <p:ext uri="{BB962C8B-B14F-4D97-AF65-F5344CB8AC3E}">
        <p14:creationId xmlns:p14="http://schemas.microsoft.com/office/powerpoint/2010/main" val="39029341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lnSpc>
                <a:spcPct val="100000"/>
              </a:lnSpc>
            </a:pPr>
            <a:r>
              <a:rPr lang="ar-SA" spc="0" dirty="0">
                <a:cs typeface="+mn-cs"/>
              </a:rPr>
              <a:t>النشاط: </a:t>
            </a:r>
            <a:r>
              <a:rPr lang="en-US" spc="0" dirty="0">
                <a:cs typeface="+mn-cs"/>
              </a:rPr>
              <a:t/>
            </a:r>
            <a:br>
              <a:rPr lang="en-US" spc="0" dirty="0">
                <a:cs typeface="+mn-cs"/>
              </a:rPr>
            </a:br>
            <a:r>
              <a:rPr lang="ar-SA" spc="0" dirty="0">
                <a:cs typeface="+mn-cs"/>
              </a:rPr>
              <a:t>استنتاج الخلاصة</a:t>
            </a:r>
            <a:endParaRPr lang="ar-SA" spc="0" dirty="0" smtClean="0">
              <a:latin typeface="Arial"/>
              <a:cs typeface="+mn-cs"/>
            </a:endParaRPr>
          </a:p>
        </p:txBody>
      </p:sp>
      <p:sp>
        <p:nvSpPr>
          <p:cNvPr id="3" name="Content Placeholder 2"/>
          <p:cNvSpPr>
            <a:spLocks noGrp="1"/>
          </p:cNvSpPr>
          <p:nvPr>
            <p:ph idx="1"/>
          </p:nvPr>
        </p:nvSpPr>
        <p:spPr/>
        <p:txBody>
          <a:bodyPr/>
          <a:lstStyle/>
          <a:p>
            <a:pPr algn="r" rtl="1">
              <a:buFont typeface="Wingdings" panose="05000000000000000000" pitchFamily="2" charset="2"/>
              <a:buChar char=""/>
            </a:pPr>
            <a:r>
              <a:rPr lang="ar-SA" dirty="0" smtClean="0">
                <a:latin typeface="Arial"/>
                <a:cs typeface="+mn-cs"/>
              </a:rPr>
              <a:t>مع الأخذ في الاعتبار المهارات التي تعلمتها للتو وما يجب وما لا يجب فعله فيما يتعلق بالتواصل، راقب التدريب التمثيلي. ما المهارات التي لاحظت العامل الاجتماعي يستخدمها؟  ماذا كان التأثير على الناجي/الناجية والمحادثة؟  </a:t>
            </a:r>
          </a:p>
          <a:p>
            <a:pPr algn="r" rtl="1">
              <a:buFont typeface="Wingdings" panose="05000000000000000000" pitchFamily="2" charset="2"/>
              <a:buChar char=""/>
            </a:pPr>
            <a:r>
              <a:rPr lang="ar-SA" dirty="0" smtClean="0">
                <a:latin typeface="Arial"/>
                <a:cs typeface="+mn-cs"/>
              </a:rPr>
              <a:t>هل كان هناك أي شيء يمكن أن يقوم به العامل الاجتماعي بشكل مختلف؟</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rtl="1" eaLnBrk="1" fontAlgn="auto" hangingPunct="1">
              <a:spcAft>
                <a:spcPts val="0"/>
              </a:spcAft>
              <a:defRPr/>
            </a:pPr>
            <a:r>
              <a:rPr lang="ar-SA" spc="0" smtClean="0">
                <a:latin typeface="Arial"/>
                <a:cs typeface="Arial"/>
              </a:rPr>
              <a:t>الإنهاء</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أسئلة؟</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مخاوف؟</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rtl="1" eaLnBrk="1" fontAlgn="auto" hangingPunct="1">
              <a:buClr>
                <a:schemeClr val="accent3"/>
              </a:buClr>
              <a:defRPr/>
            </a:pPr>
            <a:r>
              <a:rPr lang="ar-SA" spc="0" smtClean="0">
                <a:latin typeface="Arial"/>
                <a:cs typeface="Arial"/>
              </a:rPr>
              <a:t>هل توجد أفكار؟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spc="0" smtClean="0">
                <a:latin typeface="Arial"/>
                <a:cs typeface="Arial"/>
              </a:rPr>
              <a:t>الأهداف </a:t>
            </a:r>
          </a:p>
        </p:txBody>
      </p:sp>
      <p:sp>
        <p:nvSpPr>
          <p:cNvPr id="5" name="Content Placeholder 4"/>
          <p:cNvSpPr>
            <a:spLocks noGrp="1"/>
          </p:cNvSpPr>
          <p:nvPr>
            <p:ph idx="1"/>
          </p:nvPr>
        </p:nvSpPr>
        <p:spPr/>
        <p:txBody>
          <a:bodyPr/>
          <a:lstStyle/>
          <a:p>
            <a:pPr algn="r" rtl="1">
              <a:buClr>
                <a:srgbClr val="0092BA"/>
              </a:buClr>
              <a:buFont typeface="Wingdings" panose="05000000000000000000" pitchFamily="2" charset="2"/>
              <a:buChar char=""/>
            </a:pPr>
            <a:r>
              <a:rPr lang="ar-SA" sz="2400" dirty="0">
                <a:latin typeface="Arial"/>
                <a:cs typeface="Arial"/>
              </a:rPr>
              <a:t>فهم أهمية مهارات التواصل القوية</a:t>
            </a:r>
          </a:p>
          <a:p>
            <a:pPr algn="r" rtl="1">
              <a:buClr>
                <a:srgbClr val="0092BA"/>
              </a:buClr>
              <a:buFont typeface="Wingdings" panose="05000000000000000000" pitchFamily="2" charset="2"/>
              <a:buChar char=""/>
            </a:pPr>
            <a:r>
              <a:rPr lang="ar-SA" sz="2400" dirty="0">
                <a:latin typeface="Arial"/>
                <a:cs typeface="Arial"/>
              </a:rPr>
              <a:t>تعريف التفاعل ومكوناته</a:t>
            </a:r>
          </a:p>
          <a:p>
            <a:pPr algn="r" rtl="1">
              <a:buClr>
                <a:srgbClr val="0092BA"/>
              </a:buClr>
              <a:buFont typeface="Wingdings" panose="05000000000000000000" pitchFamily="2" charset="2"/>
              <a:buChar char=""/>
            </a:pPr>
            <a:r>
              <a:rPr lang="ar-SA" sz="2400" dirty="0">
                <a:latin typeface="Arial"/>
                <a:cs typeface="Arial"/>
              </a:rPr>
              <a:t>تعلم وممارسة مختلف مهارات التواصل</a:t>
            </a:r>
          </a:p>
          <a:p>
            <a:pPr rtl="1">
              <a:buClr>
                <a:srgbClr val="0092BA"/>
              </a:buClr>
              <a:buFont typeface="Wingdings" panose="05000000000000000000" pitchFamily="2" charset="2"/>
              <a:buChar char=""/>
            </a:pPr>
            <a:endParaRPr lang="ar-SA" sz="2400" dirty="0"/>
          </a:p>
        </p:txBody>
      </p:sp>
    </p:spTree>
    <p:extLst>
      <p:ext uri="{BB962C8B-B14F-4D97-AF65-F5344CB8AC3E}">
        <p14:creationId xmlns:p14="http://schemas.microsoft.com/office/powerpoint/2010/main" val="4012751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pc="0" dirty="0">
                <a:cs typeface="+mn-cs"/>
              </a:rPr>
              <a:t>التواصل للمساعدة في بناء العلاقات</a:t>
            </a:r>
            <a:endParaRPr spc="0" dirty="0">
              <a:cs typeface="+mn-cs"/>
            </a:endParaRPr>
          </a:p>
        </p:txBody>
      </p:sp>
      <p:sp>
        <p:nvSpPr>
          <p:cNvPr id="3" name="Content Placeholder 2"/>
          <p:cNvSpPr>
            <a:spLocks noGrp="1"/>
          </p:cNvSpPr>
          <p:nvPr>
            <p:ph idx="1"/>
          </p:nvPr>
        </p:nvSpPr>
        <p:spPr/>
        <p:txBody>
          <a:bodyPr>
            <a:normAutofit/>
          </a:bodyPr>
          <a:lstStyle/>
          <a:p>
            <a:pPr marL="228600" indent="-228600" algn="r" rtl="1">
              <a:buFont typeface="Arial" pitchFamily="34" charset="0"/>
              <a:buChar char="•"/>
            </a:pPr>
            <a:endParaRPr spc="0" dirty="0">
              <a:cs typeface="+mn-cs"/>
            </a:endParaRPr>
          </a:p>
          <a:p>
            <a:pPr marL="228600" indent="-228600" algn="r" rtl="1">
              <a:buFont typeface="Arial" pitchFamily="34" charset="0"/>
              <a:buChar char="•"/>
            </a:pPr>
            <a:r>
              <a:rPr lang="ar-SA" sz="2400" spc="0" dirty="0">
                <a:cs typeface="+mn-cs"/>
              </a:rPr>
              <a:t>الهدف من التواصل بين مقدم الخدمة والناجي/الناجية هو بناء </a:t>
            </a:r>
            <a:r>
              <a:rPr lang="ar-SA" sz="2400" b="1" spc="0" dirty="0">
                <a:cs typeface="+mn-cs"/>
              </a:rPr>
              <a:t>علاقة مساعدة</a:t>
            </a:r>
            <a:r>
              <a:rPr lang="ar-SA" sz="2400" spc="0" dirty="0">
                <a:cs typeface="+mn-cs"/>
              </a:rPr>
              <a:t> قائمة على الثقة والأمن والدعم.</a:t>
            </a:r>
            <a:endParaRPr lang="ar-EG" sz="2400" spc="0" dirty="0" smtClean="0">
              <a:latin typeface="Arial"/>
              <a:cs typeface="+mn-cs"/>
            </a:endParaRPr>
          </a:p>
          <a:p>
            <a:pPr marL="228600" indent="-228600" algn="r" rtl="1">
              <a:buFont typeface="Arial" pitchFamily="34" charset="0"/>
              <a:buChar char="•"/>
            </a:pPr>
            <a:r>
              <a:rPr lang="ar-SA" sz="2400" spc="0" dirty="0" smtClean="0">
                <a:latin typeface="Arial"/>
                <a:cs typeface="+mn-cs"/>
              </a:rPr>
              <a:t>تمكين </a:t>
            </a:r>
            <a:r>
              <a:rPr lang="ar-SA" sz="2400" spc="0" dirty="0">
                <a:latin typeface="Arial"/>
                <a:cs typeface="+mn-cs"/>
              </a:rPr>
              <a:t>الناجي/الناجية ليشعر بالاهتمام والاحترام من قبل المساعد/مقدم الخدمة </a:t>
            </a:r>
          </a:p>
          <a:p>
            <a:pPr marL="228600" indent="-228600" algn="r" rtl="1">
              <a:buFont typeface="Arial" pitchFamily="34" charset="0"/>
              <a:buChar char="•"/>
            </a:pPr>
            <a:r>
              <a:rPr lang="ar-SA" sz="2400" spc="0" dirty="0">
                <a:latin typeface="Arial"/>
                <a:cs typeface="+mn-cs"/>
              </a:rPr>
              <a:t>كل لقاء مع الناجي/الناجية هو فرصة للمساعد/مقدم الخدمة لتعزيز العلاقة المساعدة.</a:t>
            </a:r>
            <a:endParaRPr lang="ar-SA" sz="2400" spc="0" dirty="0">
              <a:cs typeface="+mn-cs"/>
            </a:endParaRPr>
          </a:p>
        </p:txBody>
      </p:sp>
    </p:spTree>
    <p:extLst>
      <p:ext uri="{BB962C8B-B14F-4D97-AF65-F5344CB8AC3E}">
        <p14:creationId xmlns:p14="http://schemas.microsoft.com/office/powerpoint/2010/main" val="20212463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rtl="1"/>
            <a:r>
              <a:rPr lang="ar-SA" spc="0" dirty="0">
                <a:cs typeface="+mn-cs"/>
              </a:rPr>
              <a:t>التواصل للمساعدة في بناء العلاقات</a:t>
            </a:r>
            <a:endParaRPr spc="0" dirty="0">
              <a:cs typeface="+mn-cs"/>
            </a:endParaRPr>
          </a:p>
        </p:txBody>
      </p:sp>
      <p:sp>
        <p:nvSpPr>
          <p:cNvPr id="57" name="Content Placeholder 56"/>
          <p:cNvSpPr>
            <a:spLocks noGrp="1"/>
          </p:cNvSpPr>
          <p:nvPr>
            <p:ph idx="1"/>
          </p:nvPr>
        </p:nvSpPr>
        <p:spPr/>
        <p:txBody>
          <a:bodyPr/>
          <a:lstStyle/>
          <a:p>
            <a:endParaRPr lang="ar-EG"/>
          </a:p>
        </p:txBody>
      </p:sp>
      <p:grpSp>
        <p:nvGrpSpPr>
          <p:cNvPr id="58" name="Group 57"/>
          <p:cNvGrpSpPr/>
          <p:nvPr/>
        </p:nvGrpSpPr>
        <p:grpSpPr>
          <a:xfrm flipH="1">
            <a:off x="1028763" y="2287665"/>
            <a:ext cx="9715437" cy="4022149"/>
            <a:chOff x="1238281" y="1417925"/>
            <a:chExt cx="9715437" cy="4022149"/>
          </a:xfrm>
        </p:grpSpPr>
        <p:grpSp>
          <p:nvGrpSpPr>
            <p:cNvPr id="59" name="Group 58"/>
            <p:cNvGrpSpPr/>
            <p:nvPr/>
          </p:nvGrpSpPr>
          <p:grpSpPr>
            <a:xfrm>
              <a:off x="1243106" y="1417925"/>
              <a:ext cx="9710612" cy="1229602"/>
              <a:chOff x="9649" y="0"/>
              <a:chExt cx="9710612" cy="1229602"/>
            </a:xfrm>
          </p:grpSpPr>
          <p:sp>
            <p:nvSpPr>
              <p:cNvPr id="87" name="Rounded Rectangle 86"/>
              <p:cNvSpPr/>
              <p:nvPr/>
            </p:nvSpPr>
            <p:spPr>
              <a:xfrm flipH="1">
                <a:off x="9649" y="0"/>
                <a:ext cx="9710612" cy="1229602"/>
              </a:xfrm>
              <a:prstGeom prst="roundRect">
                <a:avLst>
                  <a:gd name="adj" fmla="val 10000"/>
                </a:avLst>
              </a:prstGeom>
              <a:solidFill>
                <a:schemeClr val="accent1">
                  <a:lumMod val="75000"/>
                </a:schemeClr>
              </a:solidFill>
            </p:spPr>
            <p:style>
              <a:lnRef idx="0">
                <a:schemeClr val="accent4"/>
              </a:lnRef>
              <a:fillRef idx="3">
                <a:schemeClr val="accent4"/>
              </a:fillRef>
              <a:effectRef idx="3">
                <a:schemeClr val="accent4"/>
              </a:effectRef>
              <a:fontRef idx="minor">
                <a:schemeClr val="lt1"/>
              </a:fontRef>
            </p:style>
          </p:sp>
          <p:sp>
            <p:nvSpPr>
              <p:cNvPr id="88" name="Rounded Rectangle 4"/>
              <p:cNvSpPr/>
              <p:nvPr/>
            </p:nvSpPr>
            <p:spPr>
              <a:xfrm>
                <a:off x="45663" y="36014"/>
                <a:ext cx="9638584" cy="115757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09550" tIns="209550" rIns="209550" bIns="209550" numCol="1" spcCol="1270" anchor="ctr" anchorCtr="0">
                <a:noAutofit/>
              </a:bodyPr>
              <a:lstStyle/>
              <a:p>
                <a:pPr lvl="0" algn="ctr" defTabSz="2444750" rtl="1">
                  <a:lnSpc>
                    <a:spcPct val="90000"/>
                  </a:lnSpc>
                  <a:spcBef>
                    <a:spcPct val="0"/>
                  </a:spcBef>
                  <a:spcAft>
                    <a:spcPct val="35000"/>
                  </a:spcAft>
                </a:pPr>
                <a:r>
                  <a:rPr lang="ar-SA" sz="5500" kern="1200" smtClean="0"/>
                  <a:t>التفاعل</a:t>
                </a:r>
              </a:p>
            </p:txBody>
          </p:sp>
        </p:grpSp>
        <p:grpSp>
          <p:nvGrpSpPr>
            <p:cNvPr id="60" name="Group 59"/>
            <p:cNvGrpSpPr/>
            <p:nvPr/>
          </p:nvGrpSpPr>
          <p:grpSpPr>
            <a:xfrm>
              <a:off x="1255699" y="2814486"/>
              <a:ext cx="4105776" cy="1229602"/>
              <a:chOff x="22242" y="1396561"/>
              <a:chExt cx="4105776" cy="1229602"/>
            </a:xfrm>
          </p:grpSpPr>
          <p:sp>
            <p:nvSpPr>
              <p:cNvPr id="85" name="Rounded Rectangle 84"/>
              <p:cNvSpPr/>
              <p:nvPr/>
            </p:nvSpPr>
            <p:spPr>
              <a:xfrm>
                <a:off x="22242" y="1396561"/>
                <a:ext cx="4105776" cy="1229602"/>
              </a:xfrm>
              <a:prstGeom prst="roundRect">
                <a:avLst>
                  <a:gd name="adj" fmla="val 10000"/>
                </a:avLst>
              </a:prstGeom>
              <a:solidFill>
                <a:schemeClr val="accent1">
                  <a:lumMod val="60000"/>
                  <a:lumOff val="40000"/>
                </a:schemeClr>
              </a:solidFill>
            </p:spPr>
            <p:style>
              <a:lnRef idx="3">
                <a:schemeClr val="lt1"/>
              </a:lnRef>
              <a:fillRef idx="1">
                <a:schemeClr val="accent6"/>
              </a:fillRef>
              <a:effectRef idx="1">
                <a:schemeClr val="accent6"/>
              </a:effectRef>
              <a:fontRef idx="minor">
                <a:schemeClr val="lt1"/>
              </a:fontRef>
            </p:style>
          </p:sp>
          <p:sp>
            <p:nvSpPr>
              <p:cNvPr id="86" name="Rounded Rectangle 6"/>
              <p:cNvSpPr/>
              <p:nvPr/>
            </p:nvSpPr>
            <p:spPr>
              <a:xfrm>
                <a:off x="40838" y="1432575"/>
                <a:ext cx="4033748" cy="115757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ar-SA" sz="3500" kern="1200" smtClean="0"/>
                  <a:t>مهارات التعامل مع الأفراد</a:t>
                </a:r>
              </a:p>
            </p:txBody>
          </p:sp>
        </p:grpSp>
        <p:grpSp>
          <p:nvGrpSpPr>
            <p:cNvPr id="61" name="Group 60"/>
            <p:cNvGrpSpPr/>
            <p:nvPr/>
          </p:nvGrpSpPr>
          <p:grpSpPr>
            <a:xfrm>
              <a:off x="1238281" y="4210472"/>
              <a:ext cx="1331315" cy="1229602"/>
              <a:chOff x="4824" y="2792547"/>
              <a:chExt cx="1331315" cy="1229602"/>
            </a:xfrm>
          </p:grpSpPr>
          <p:sp>
            <p:nvSpPr>
              <p:cNvPr id="83" name="Rounded Rectangle 82"/>
              <p:cNvSpPr/>
              <p:nvPr/>
            </p:nvSpPr>
            <p:spPr>
              <a:xfrm>
                <a:off x="4824" y="2792547"/>
                <a:ext cx="1331315" cy="1229602"/>
              </a:xfrm>
              <a:prstGeom prst="roundRect">
                <a:avLst>
                  <a:gd name="adj" fmla="val 10000"/>
                </a:avLst>
              </a:prstGeom>
              <a:solidFill>
                <a:schemeClr val="accent1">
                  <a:lumMod val="60000"/>
                  <a:lumOff val="40000"/>
                </a:schemeClr>
              </a:solidFill>
            </p:spPr>
            <p:style>
              <a:lnRef idx="1">
                <a:schemeClr val="accent6"/>
              </a:lnRef>
              <a:fillRef idx="2">
                <a:schemeClr val="accent6"/>
              </a:fillRef>
              <a:effectRef idx="1">
                <a:schemeClr val="accent6"/>
              </a:effectRef>
              <a:fontRef idx="minor">
                <a:schemeClr val="dk1"/>
              </a:fontRef>
            </p:style>
          </p:sp>
          <p:sp>
            <p:nvSpPr>
              <p:cNvPr id="84" name="Rounded Rectangle 8"/>
              <p:cNvSpPr/>
              <p:nvPr/>
            </p:nvSpPr>
            <p:spPr>
              <a:xfrm>
                <a:off x="40838" y="2828561"/>
                <a:ext cx="1259287" cy="1157574"/>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0" kern="1200" dirty="0"/>
                  <a:t>الملاحظة</a:t>
                </a:r>
              </a:p>
            </p:txBody>
          </p:sp>
        </p:grpSp>
        <p:grpSp>
          <p:nvGrpSpPr>
            <p:cNvPr id="62" name="Group 61"/>
            <p:cNvGrpSpPr/>
            <p:nvPr/>
          </p:nvGrpSpPr>
          <p:grpSpPr>
            <a:xfrm>
              <a:off x="2625511" y="4210472"/>
              <a:ext cx="1331315" cy="1229602"/>
              <a:chOff x="1392054" y="2792547"/>
              <a:chExt cx="1331315" cy="1229602"/>
            </a:xfrm>
          </p:grpSpPr>
          <p:sp>
            <p:nvSpPr>
              <p:cNvPr id="81" name="Rounded Rectangle 80"/>
              <p:cNvSpPr/>
              <p:nvPr/>
            </p:nvSpPr>
            <p:spPr>
              <a:xfrm>
                <a:off x="1392054" y="2792547"/>
                <a:ext cx="1331315" cy="1229602"/>
              </a:xfrm>
              <a:prstGeom prst="roundRect">
                <a:avLst>
                  <a:gd name="adj" fmla="val 10000"/>
                </a:avLst>
              </a:prstGeom>
              <a:solidFill>
                <a:schemeClr val="accent1">
                  <a:lumMod val="60000"/>
                  <a:lumOff val="40000"/>
                </a:schemeClr>
              </a:solidFill>
            </p:spPr>
            <p:style>
              <a:lnRef idx="1">
                <a:schemeClr val="accent6"/>
              </a:lnRef>
              <a:fillRef idx="2">
                <a:schemeClr val="accent6"/>
              </a:fillRef>
              <a:effectRef idx="1">
                <a:schemeClr val="accent6"/>
              </a:effectRef>
              <a:fontRef idx="minor">
                <a:schemeClr val="dk1"/>
              </a:fontRef>
            </p:style>
          </p:sp>
          <p:sp>
            <p:nvSpPr>
              <p:cNvPr id="82" name="Rounded Rectangle 10"/>
              <p:cNvSpPr/>
              <p:nvPr/>
            </p:nvSpPr>
            <p:spPr>
              <a:xfrm>
                <a:off x="1428068" y="2828561"/>
                <a:ext cx="1259287" cy="1157574"/>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0" kern="1200" dirty="0"/>
                  <a:t>الحضور</a:t>
                </a:r>
              </a:p>
            </p:txBody>
          </p:sp>
        </p:grpSp>
        <p:grpSp>
          <p:nvGrpSpPr>
            <p:cNvPr id="63" name="Group 62"/>
            <p:cNvGrpSpPr/>
            <p:nvPr/>
          </p:nvGrpSpPr>
          <p:grpSpPr>
            <a:xfrm>
              <a:off x="4012742" y="4210472"/>
              <a:ext cx="1331315" cy="1229602"/>
              <a:chOff x="2779285" y="2792547"/>
              <a:chExt cx="1331315" cy="1229602"/>
            </a:xfrm>
          </p:grpSpPr>
          <p:sp>
            <p:nvSpPr>
              <p:cNvPr id="79" name="Rounded Rectangle 78"/>
              <p:cNvSpPr/>
              <p:nvPr/>
            </p:nvSpPr>
            <p:spPr>
              <a:xfrm>
                <a:off x="2779285" y="2792547"/>
                <a:ext cx="1331315" cy="1229602"/>
              </a:xfrm>
              <a:prstGeom prst="roundRect">
                <a:avLst>
                  <a:gd name="adj" fmla="val 10000"/>
                </a:avLst>
              </a:prstGeom>
              <a:solidFill>
                <a:schemeClr val="accent1">
                  <a:lumMod val="60000"/>
                  <a:lumOff val="40000"/>
                </a:schemeClr>
              </a:solidFill>
            </p:spPr>
            <p:style>
              <a:lnRef idx="1">
                <a:schemeClr val="accent6"/>
              </a:lnRef>
              <a:fillRef idx="2">
                <a:schemeClr val="accent6"/>
              </a:fillRef>
              <a:effectRef idx="1">
                <a:schemeClr val="accent6"/>
              </a:effectRef>
              <a:fontRef idx="minor">
                <a:schemeClr val="dk1"/>
              </a:fontRef>
            </p:style>
          </p:sp>
          <p:sp>
            <p:nvSpPr>
              <p:cNvPr id="80" name="Rounded Rectangle 12"/>
              <p:cNvSpPr/>
              <p:nvPr/>
            </p:nvSpPr>
            <p:spPr>
              <a:xfrm>
                <a:off x="2815299" y="2828561"/>
                <a:ext cx="1259287" cy="1157574"/>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0" kern="1200" dirty="0"/>
                  <a:t>الإنصات</a:t>
                </a:r>
              </a:p>
            </p:txBody>
          </p:sp>
        </p:grpSp>
        <p:grpSp>
          <p:nvGrpSpPr>
            <p:cNvPr id="64" name="Group 63"/>
            <p:cNvGrpSpPr/>
            <p:nvPr/>
          </p:nvGrpSpPr>
          <p:grpSpPr>
            <a:xfrm>
              <a:off x="5455888" y="2814486"/>
              <a:ext cx="5493006" cy="1229602"/>
              <a:chOff x="4222431" y="1396561"/>
              <a:chExt cx="5493006" cy="1229602"/>
            </a:xfrm>
          </p:grpSpPr>
          <p:sp>
            <p:nvSpPr>
              <p:cNvPr id="77" name="Rounded Rectangle 76"/>
              <p:cNvSpPr/>
              <p:nvPr/>
            </p:nvSpPr>
            <p:spPr>
              <a:xfrm>
                <a:off x="4222431" y="1396561"/>
                <a:ext cx="5493006" cy="1229602"/>
              </a:xfrm>
              <a:prstGeom prst="roundRect">
                <a:avLst>
                  <a:gd name="adj" fmla="val 10000"/>
                </a:avLst>
              </a:prstGeom>
            </p:spPr>
            <p:style>
              <a:lnRef idx="3">
                <a:schemeClr val="lt1"/>
              </a:lnRef>
              <a:fillRef idx="1">
                <a:schemeClr val="accent1"/>
              </a:fillRef>
              <a:effectRef idx="1">
                <a:schemeClr val="accent1"/>
              </a:effectRef>
              <a:fontRef idx="minor">
                <a:schemeClr val="lt1"/>
              </a:fontRef>
            </p:style>
          </p:sp>
          <p:sp>
            <p:nvSpPr>
              <p:cNvPr id="78" name="Rounded Rectangle 14"/>
              <p:cNvSpPr/>
              <p:nvPr/>
            </p:nvSpPr>
            <p:spPr>
              <a:xfrm>
                <a:off x="4258445" y="1432575"/>
                <a:ext cx="5420978" cy="115757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r>
                  <a:rPr lang="ar-SA" sz="3500" kern="1200" dirty="0" smtClean="0"/>
                  <a:t>خواص التعامل مع الأفراد</a:t>
                </a:r>
              </a:p>
            </p:txBody>
          </p:sp>
        </p:grpSp>
        <p:grpSp>
          <p:nvGrpSpPr>
            <p:cNvPr id="65" name="Group 64"/>
            <p:cNvGrpSpPr/>
            <p:nvPr/>
          </p:nvGrpSpPr>
          <p:grpSpPr>
            <a:xfrm>
              <a:off x="5455888" y="4210472"/>
              <a:ext cx="1331315" cy="1229602"/>
              <a:chOff x="4222431" y="2792547"/>
              <a:chExt cx="1331315" cy="1229602"/>
            </a:xfrm>
          </p:grpSpPr>
          <p:sp>
            <p:nvSpPr>
              <p:cNvPr id="75" name="Rounded Rectangle 74"/>
              <p:cNvSpPr/>
              <p:nvPr/>
            </p:nvSpPr>
            <p:spPr>
              <a:xfrm>
                <a:off x="4222431" y="2792547"/>
                <a:ext cx="1331315" cy="1229602"/>
              </a:xfrm>
              <a:prstGeom prst="roundRect">
                <a:avLst>
                  <a:gd name="adj" fmla="val 10000"/>
                </a:avLst>
              </a:prstGeom>
            </p:spPr>
            <p:style>
              <a:lnRef idx="1">
                <a:schemeClr val="accent1"/>
              </a:lnRef>
              <a:fillRef idx="2">
                <a:schemeClr val="accent1"/>
              </a:fillRef>
              <a:effectRef idx="1">
                <a:schemeClr val="accent1"/>
              </a:effectRef>
              <a:fontRef idx="minor">
                <a:schemeClr val="dk1"/>
              </a:fontRef>
            </p:style>
          </p:sp>
          <p:sp>
            <p:nvSpPr>
              <p:cNvPr id="76" name="Rounded Rectangle 16"/>
              <p:cNvSpPr/>
              <p:nvPr/>
            </p:nvSpPr>
            <p:spPr>
              <a:xfrm>
                <a:off x="4258445" y="2828561"/>
                <a:ext cx="1259287" cy="1157574"/>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0" kern="1200" dirty="0"/>
                  <a:t>الود </a:t>
                </a:r>
              </a:p>
            </p:txBody>
          </p:sp>
        </p:grpSp>
        <p:grpSp>
          <p:nvGrpSpPr>
            <p:cNvPr id="66" name="Group 65"/>
            <p:cNvGrpSpPr/>
            <p:nvPr/>
          </p:nvGrpSpPr>
          <p:grpSpPr>
            <a:xfrm>
              <a:off x="6847937" y="4210472"/>
              <a:ext cx="1331315" cy="1229602"/>
              <a:chOff x="5614480" y="2792547"/>
              <a:chExt cx="1331315" cy="1229602"/>
            </a:xfrm>
          </p:grpSpPr>
          <p:sp>
            <p:nvSpPr>
              <p:cNvPr id="73" name="Rounded Rectangle 72"/>
              <p:cNvSpPr/>
              <p:nvPr/>
            </p:nvSpPr>
            <p:spPr>
              <a:xfrm>
                <a:off x="5614480" y="2792547"/>
                <a:ext cx="1331315" cy="1229602"/>
              </a:xfrm>
              <a:prstGeom prst="roundRect">
                <a:avLst>
                  <a:gd name="adj" fmla="val 10000"/>
                </a:avLst>
              </a:prstGeom>
            </p:spPr>
            <p:style>
              <a:lnRef idx="1">
                <a:schemeClr val="accent1"/>
              </a:lnRef>
              <a:fillRef idx="2">
                <a:schemeClr val="accent1"/>
              </a:fillRef>
              <a:effectRef idx="1">
                <a:schemeClr val="accent1"/>
              </a:effectRef>
              <a:fontRef idx="minor">
                <a:schemeClr val="dk1"/>
              </a:fontRef>
            </p:style>
          </p:sp>
          <p:sp>
            <p:nvSpPr>
              <p:cNvPr id="74" name="Rounded Rectangle 18"/>
              <p:cNvSpPr/>
              <p:nvPr/>
            </p:nvSpPr>
            <p:spPr>
              <a:xfrm>
                <a:off x="5650494" y="2828561"/>
                <a:ext cx="1259287" cy="1157574"/>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0" kern="1200" dirty="0"/>
                  <a:t>التعاطف</a:t>
                </a:r>
              </a:p>
            </p:txBody>
          </p:sp>
        </p:grpSp>
        <p:grpSp>
          <p:nvGrpSpPr>
            <p:cNvPr id="67" name="Group 66"/>
            <p:cNvGrpSpPr/>
            <p:nvPr/>
          </p:nvGrpSpPr>
          <p:grpSpPr>
            <a:xfrm>
              <a:off x="8235168" y="4210472"/>
              <a:ext cx="1331315" cy="1229602"/>
              <a:chOff x="7001711" y="2792547"/>
              <a:chExt cx="1331315" cy="1229602"/>
            </a:xfrm>
          </p:grpSpPr>
          <p:sp>
            <p:nvSpPr>
              <p:cNvPr id="71" name="Rounded Rectangle 70"/>
              <p:cNvSpPr/>
              <p:nvPr/>
            </p:nvSpPr>
            <p:spPr>
              <a:xfrm>
                <a:off x="7001711" y="2792547"/>
                <a:ext cx="1331315" cy="1229602"/>
              </a:xfrm>
              <a:prstGeom prst="roundRect">
                <a:avLst>
                  <a:gd name="adj" fmla="val 10000"/>
                </a:avLst>
              </a:prstGeom>
            </p:spPr>
            <p:style>
              <a:lnRef idx="1">
                <a:schemeClr val="accent1"/>
              </a:lnRef>
              <a:fillRef idx="2">
                <a:schemeClr val="accent1"/>
              </a:fillRef>
              <a:effectRef idx="1">
                <a:schemeClr val="accent1"/>
              </a:effectRef>
              <a:fontRef idx="minor">
                <a:schemeClr val="dk1"/>
              </a:fontRef>
            </p:style>
          </p:sp>
          <p:sp>
            <p:nvSpPr>
              <p:cNvPr id="72" name="Rounded Rectangle 20"/>
              <p:cNvSpPr/>
              <p:nvPr/>
            </p:nvSpPr>
            <p:spPr>
              <a:xfrm>
                <a:off x="7037725" y="2828561"/>
                <a:ext cx="1259287" cy="1157574"/>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0" kern="1200" dirty="0"/>
                  <a:t>الاحترام</a:t>
                </a:r>
              </a:p>
            </p:txBody>
          </p:sp>
        </p:grpSp>
        <p:grpSp>
          <p:nvGrpSpPr>
            <p:cNvPr id="68" name="Group 67"/>
            <p:cNvGrpSpPr/>
            <p:nvPr/>
          </p:nvGrpSpPr>
          <p:grpSpPr>
            <a:xfrm>
              <a:off x="9622398" y="4210472"/>
              <a:ext cx="1331315" cy="1229602"/>
              <a:chOff x="8388941" y="2792547"/>
              <a:chExt cx="1331315" cy="1229602"/>
            </a:xfrm>
          </p:grpSpPr>
          <p:sp>
            <p:nvSpPr>
              <p:cNvPr id="69" name="Rounded Rectangle 68"/>
              <p:cNvSpPr/>
              <p:nvPr/>
            </p:nvSpPr>
            <p:spPr>
              <a:xfrm>
                <a:off x="8388941" y="2792547"/>
                <a:ext cx="1331315" cy="1229602"/>
              </a:xfrm>
              <a:prstGeom prst="roundRect">
                <a:avLst>
                  <a:gd name="adj" fmla="val 10000"/>
                </a:avLst>
              </a:prstGeom>
            </p:spPr>
            <p:style>
              <a:lnRef idx="1">
                <a:schemeClr val="accent1"/>
              </a:lnRef>
              <a:fillRef idx="2">
                <a:schemeClr val="accent1"/>
              </a:fillRef>
              <a:effectRef idx="1">
                <a:schemeClr val="accent1"/>
              </a:effectRef>
              <a:fontRef idx="minor">
                <a:schemeClr val="dk1"/>
              </a:fontRef>
            </p:style>
          </p:sp>
          <p:sp>
            <p:nvSpPr>
              <p:cNvPr id="70" name="Rounded Rectangle 22"/>
              <p:cNvSpPr/>
              <p:nvPr/>
            </p:nvSpPr>
            <p:spPr>
              <a:xfrm>
                <a:off x="8424955" y="2828561"/>
                <a:ext cx="1259287" cy="1157574"/>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0" kern="1200" dirty="0"/>
                  <a:t>الصدق</a:t>
                </a:r>
              </a:p>
            </p:txBody>
          </p:sp>
        </p:grpSp>
      </p:grpSp>
    </p:spTree>
    <p:extLst>
      <p:ext uri="{BB962C8B-B14F-4D97-AF65-F5344CB8AC3E}">
        <p14:creationId xmlns:p14="http://schemas.microsoft.com/office/powerpoint/2010/main" val="2690409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r" rtl="1"/>
            <a:r>
              <a:rPr lang="ar-SA" spc="0" dirty="0">
                <a:cs typeface="+mn-cs"/>
              </a:rPr>
              <a:t>عناصر </a:t>
            </a:r>
            <a:r>
              <a:rPr lang="ar-SA" spc="0" dirty="0" smtClean="0">
                <a:cs typeface="+mn-cs"/>
              </a:rPr>
              <a:t>التواصل</a:t>
            </a:r>
            <a:endParaRPr spc="0" dirty="0">
              <a:cs typeface="+mn-cs"/>
            </a:endParaRPr>
          </a:p>
        </p:txBody>
      </p:sp>
      <p:sp>
        <p:nvSpPr>
          <p:cNvPr id="5" name="Content Placeholder 4"/>
          <p:cNvSpPr>
            <a:spLocks noGrp="1"/>
          </p:cNvSpPr>
          <p:nvPr>
            <p:ph idx="1"/>
          </p:nvPr>
        </p:nvSpPr>
        <p:spPr>
          <a:xfrm>
            <a:off x="1794409" y="2701498"/>
            <a:ext cx="9720262" cy="4022725"/>
          </a:xfrm>
        </p:spPr>
        <p:txBody>
          <a:bodyPr>
            <a:normAutofit/>
          </a:bodyPr>
          <a:lstStyle/>
          <a:p>
            <a:pPr lvl="1" algn="r" rtl="1"/>
            <a:r>
              <a:rPr lang="ar-SA" sz="2000" spc="0" dirty="0">
                <a:latin typeface="Arial"/>
                <a:cs typeface="+mn-cs"/>
              </a:rPr>
              <a:t>الكلمات - محتوى ما تقوله</a:t>
            </a:r>
          </a:p>
          <a:p>
            <a:pPr lvl="1" algn="r" rtl="1"/>
            <a:r>
              <a:rPr lang="ar-SA" sz="2000" spc="0" dirty="0">
                <a:latin typeface="Arial"/>
                <a:cs typeface="+mn-cs"/>
              </a:rPr>
              <a:t>نبرة الصوت</a:t>
            </a:r>
          </a:p>
          <a:p>
            <a:pPr lvl="1" algn="r" rtl="1"/>
            <a:r>
              <a:rPr lang="ar-SA" sz="2000" spc="0" dirty="0">
                <a:latin typeface="Arial"/>
                <a:cs typeface="+mn-cs"/>
              </a:rPr>
              <a:t>السلوك غير اللفظي / لغة الجسد</a:t>
            </a:r>
          </a:p>
          <a:p>
            <a:pPr lvl="1" rtl="1">
              <a:buNone/>
            </a:pPr>
            <a:endParaRPr lang="ar-SA" sz="2000" spc="0" dirty="0">
              <a:cs typeface="+mn-cs"/>
            </a:endParaRPr>
          </a:p>
          <a:p>
            <a:pPr algn="r" rtl="1">
              <a:buNone/>
            </a:pPr>
            <a:r>
              <a:rPr lang="ar-SA" spc="0" dirty="0" smtClean="0">
                <a:latin typeface="Arial"/>
                <a:cs typeface="+mn-cs"/>
              </a:rPr>
              <a:t> </a:t>
            </a:r>
          </a:p>
          <a:p>
            <a:pPr lvl="1" algn="r" rtl="1"/>
            <a:r>
              <a:rPr lang="ar-SA" sz="2000" spc="0" dirty="0">
                <a:latin typeface="Arial"/>
                <a:cs typeface="+mn-cs"/>
              </a:rPr>
              <a:t>وضعية الجسم، </a:t>
            </a:r>
          </a:p>
          <a:p>
            <a:pPr lvl="1" algn="r" rtl="1"/>
            <a:r>
              <a:rPr lang="ar-SA" sz="2000" spc="0" dirty="0">
                <a:latin typeface="Arial"/>
                <a:cs typeface="+mn-cs"/>
              </a:rPr>
              <a:t>والإيماءات،</a:t>
            </a:r>
          </a:p>
          <a:p>
            <a:pPr lvl="1" algn="r" rtl="1"/>
            <a:r>
              <a:rPr lang="ar-SA" sz="2000" spc="0" dirty="0">
                <a:latin typeface="Arial"/>
                <a:cs typeface="+mn-cs"/>
              </a:rPr>
              <a:t>وتعابير الوجه،</a:t>
            </a:r>
          </a:p>
          <a:p>
            <a:pPr lvl="1" algn="r" rtl="1"/>
            <a:r>
              <a:rPr lang="ar-SA" sz="2000" spc="0" dirty="0">
                <a:latin typeface="Arial"/>
                <a:cs typeface="+mn-cs"/>
              </a:rPr>
              <a:t>وحركات العين</a:t>
            </a:r>
          </a:p>
          <a:p>
            <a:pPr lvl="1" rtl="1"/>
            <a:endParaRPr lang="ar-SA" sz="2000" spc="0" dirty="0">
              <a:cs typeface="+mn-cs"/>
            </a:endParaRPr>
          </a:p>
        </p:txBody>
      </p:sp>
      <p:sp>
        <p:nvSpPr>
          <p:cNvPr id="6" name="TextBox 5"/>
          <p:cNvSpPr txBox="1"/>
          <p:nvPr/>
        </p:nvSpPr>
        <p:spPr>
          <a:xfrm>
            <a:off x="2580221" y="1870501"/>
            <a:ext cx="8934450" cy="830997"/>
          </a:xfrm>
          <a:prstGeom prst="rect">
            <a:avLst/>
          </a:prstGeom>
          <a:noFill/>
        </p:spPr>
        <p:txBody>
          <a:bodyPr wrap="square" rtlCol="0">
            <a:spAutoFit/>
          </a:bodyPr>
          <a:lstStyle/>
          <a:p>
            <a:pPr algn="r" rtl="1"/>
            <a:r>
              <a:rPr lang="ar-SA" sz="2400" b="1" dirty="0">
                <a:latin typeface="Arial"/>
              </a:rPr>
              <a:t>3 عناصر في أي تواصل وجهاً لوجه: </a:t>
            </a:r>
          </a:p>
          <a:p>
            <a:pPr rtl="1"/>
            <a:endParaRPr lang="ar-SA" sz="2400" dirty="0"/>
          </a:p>
        </p:txBody>
      </p:sp>
    </p:spTree>
    <p:extLst>
      <p:ext uri="{BB962C8B-B14F-4D97-AF65-F5344CB8AC3E}">
        <p14:creationId xmlns:p14="http://schemas.microsoft.com/office/powerpoint/2010/main" val="9681425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04988" y="2286000"/>
            <a:ext cx="9720262" cy="4022725"/>
          </a:xfrm>
          <a:noFill/>
        </p:spPr>
        <p:txBody>
          <a:bodyPr>
            <a:normAutofit lnSpcReduction="10000"/>
          </a:bodyPr>
          <a:lstStyle/>
          <a:p>
            <a:pPr lvl="0" algn="r" rtl="1"/>
            <a:r>
              <a:rPr lang="ar-SA" b="1" dirty="0" smtClean="0">
                <a:latin typeface="Arial"/>
                <a:cs typeface="+mn-cs"/>
              </a:rPr>
              <a:t>إجراء </a:t>
            </a:r>
            <a:r>
              <a:rPr lang="ar-SA" b="1" dirty="0">
                <a:latin typeface="Arial"/>
                <a:cs typeface="+mn-cs"/>
              </a:rPr>
              <a:t>التواصل البصري: </a:t>
            </a:r>
            <a:r>
              <a:rPr lang="ar-SA" dirty="0" smtClean="0">
                <a:latin typeface="Arial"/>
                <a:cs typeface="+mn-cs"/>
              </a:rPr>
              <a:t>المستوى المناسب من تغييرات التواصل البصري من ثقافة إلى أخرى. تأكد من التواصل البصري بالدرجة الكافية لإظهار التفاعل، دون أن تبدو كما لو كنت تحدق.</a:t>
            </a:r>
          </a:p>
          <a:p>
            <a:pPr lvl="0" algn="r" rtl="1"/>
            <a:endParaRPr lang="ar-SA" dirty="0">
              <a:cs typeface="+mn-cs"/>
            </a:endParaRPr>
          </a:p>
          <a:p>
            <a:pPr algn="r" rtl="1"/>
            <a:r>
              <a:rPr lang="ar-SA" b="1" dirty="0">
                <a:cs typeface="+mn-cs"/>
              </a:rPr>
              <a:t>وضعية الجسم: </a:t>
            </a:r>
            <a:r>
              <a:rPr lang="ar-SA" dirty="0" smtClean="0">
                <a:latin typeface="Arial"/>
                <a:cs typeface="+mn-cs"/>
              </a:rPr>
              <a:t>كن حساساً للمسافة بينك وبين الناجي/الناجية. طول المسافة أو وجود طاولات/مكاتب بينكما، يخلق جواً أقل انفتاحاً. قد تجعل المسافة القصيرة للغاية الناجي/الناجية يشعر/تشعر بعدم الارتياح أو عدم الأمن.  </a:t>
            </a:r>
          </a:p>
          <a:p>
            <a:pPr algn="r" rtl="1"/>
            <a:endParaRPr lang="ar-SA" dirty="0">
              <a:cs typeface="+mn-cs"/>
            </a:endParaRPr>
          </a:p>
          <a:p>
            <a:pPr algn="r" rtl="1"/>
            <a:r>
              <a:rPr lang="ar-SA" b="1" dirty="0">
                <a:cs typeface="+mn-cs"/>
              </a:rPr>
              <a:t>نبرة الصوت:</a:t>
            </a:r>
            <a:r>
              <a:rPr lang="ar-SA" dirty="0">
                <a:cs typeface="+mn-cs"/>
              </a:rPr>
              <a:t> </a:t>
            </a:r>
            <a:r>
              <a:rPr lang="ar-SA" dirty="0" smtClean="0">
                <a:latin typeface="Arial"/>
                <a:cs typeface="+mn-cs"/>
              </a:rPr>
              <a:t>كن مسموعاً ولكن حافظ على صوت منخفض ونبرة هادئة. سوف يشعر/تشعر الناجي/الناجية بالإجهاد إذا كنت تتحدث بصوت عال أو بحماس.  </a:t>
            </a:r>
          </a:p>
        </p:txBody>
      </p:sp>
      <p:sp>
        <p:nvSpPr>
          <p:cNvPr id="5" name="Title 1"/>
          <p:cNvSpPr>
            <a:spLocks noGrp="1"/>
          </p:cNvSpPr>
          <p:nvPr>
            <p:ph type="title"/>
          </p:nvPr>
        </p:nvSpPr>
        <p:spPr>
          <a:xfrm>
            <a:off x="375016" y="476250"/>
            <a:ext cx="11435983" cy="1136341"/>
          </a:xfrm>
        </p:spPr>
        <p:txBody>
          <a:bodyPr>
            <a:noAutofit/>
          </a:bodyPr>
          <a:lstStyle/>
          <a:p>
            <a:pPr lvl="0" algn="r" rtl="1"/>
            <a:r>
              <a:rPr lang="ar-SA" spc="0" dirty="0">
                <a:cs typeface="+mn-cs"/>
              </a:rPr>
              <a:t>التواصل غير اللفظي</a:t>
            </a:r>
            <a:r>
              <a:rPr lang="en-US" spc="0" dirty="0">
                <a:cs typeface="+mn-cs"/>
              </a:rPr>
              <a:t/>
            </a:r>
            <a:br>
              <a:rPr lang="en-US" spc="0" dirty="0">
                <a:cs typeface="+mn-cs"/>
              </a:rPr>
            </a:br>
            <a:endParaRPr lang="en-US" spc="0" dirty="0">
              <a:cs typeface="+mn-cs"/>
            </a:endParaRPr>
          </a:p>
        </p:txBody>
      </p:sp>
    </p:spTree>
    <p:extLst>
      <p:ext uri="{BB962C8B-B14F-4D97-AF65-F5344CB8AC3E}">
        <p14:creationId xmlns:p14="http://schemas.microsoft.com/office/powerpoint/2010/main" val="435421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222" y="2667000"/>
            <a:ext cx="4769556" cy="1545564"/>
          </a:xfrm>
        </p:spPr>
        <p:txBody>
          <a:bodyPr>
            <a:normAutofit/>
          </a:bodyPr>
          <a:lstStyle/>
          <a:p>
            <a:pPr rtl="1">
              <a:lnSpc>
                <a:spcPct val="100000"/>
              </a:lnSpc>
            </a:pPr>
            <a:r>
              <a:rPr lang="ar-EG" spc="0" dirty="0" smtClean="0">
                <a:cs typeface="+mn-cs"/>
              </a:rPr>
              <a:t>النشاط:</a:t>
            </a:r>
            <a:r>
              <a:rPr lang="en-US" spc="0" dirty="0" smtClean="0">
                <a:cs typeface="+mn-cs"/>
              </a:rPr>
              <a:t> </a:t>
            </a:r>
            <a:br>
              <a:rPr lang="en-US" spc="0" dirty="0" smtClean="0">
                <a:cs typeface="+mn-cs"/>
              </a:rPr>
            </a:br>
            <a:r>
              <a:rPr lang="ar-SA" spc="0" dirty="0" smtClean="0">
                <a:cs typeface="+mn-cs"/>
              </a:rPr>
              <a:t>التواصل </a:t>
            </a:r>
            <a:r>
              <a:rPr lang="ar-SA" spc="0" dirty="0">
                <a:cs typeface="+mn-cs"/>
              </a:rPr>
              <a:t>غير </a:t>
            </a:r>
            <a:r>
              <a:rPr lang="ar-SA" spc="0" dirty="0" smtClean="0">
                <a:cs typeface="+mn-cs"/>
              </a:rPr>
              <a:t>اللفظي</a:t>
            </a:r>
            <a:endParaRPr lang="en-US" spc="0" dirty="0" smtClean="0">
              <a:latin typeface="Arial"/>
              <a:cs typeface="+mn-cs"/>
            </a:endParaRPr>
          </a:p>
        </p:txBody>
      </p:sp>
      <p:sp>
        <p:nvSpPr>
          <p:cNvPr id="3" name="Content Placeholder 2"/>
          <p:cNvSpPr>
            <a:spLocks noGrp="1"/>
          </p:cNvSpPr>
          <p:nvPr>
            <p:ph idx="1"/>
          </p:nvPr>
        </p:nvSpPr>
        <p:spPr>
          <a:xfrm>
            <a:off x="6694824" y="860778"/>
            <a:ext cx="4478866" cy="5053469"/>
          </a:xfrm>
        </p:spPr>
        <p:txBody>
          <a:bodyPr>
            <a:normAutofit/>
          </a:bodyPr>
          <a:lstStyle/>
          <a:p>
            <a:pPr algn="r" rtl="1">
              <a:buFont typeface="Wingdings" panose="05000000000000000000" pitchFamily="2" charset="2"/>
              <a:buChar char=""/>
            </a:pPr>
            <a:r>
              <a:rPr lang="ar-SA" sz="2400" dirty="0">
                <a:latin typeface="Arial"/>
                <a:cs typeface="+mn-cs"/>
              </a:rPr>
              <a:t>في مجموعات من اثنين، حاول إجراء محادثة حول كيف كنت تشعر هذا الأسبوع - باستخدام التواصل غير اللفظي فقط. حاول أن تعبر عما إذا كنت متعباً، لا تشعر بالرضا، سعيداً، تشعر بالملل، متوتراً، إلخ. </a:t>
            </a:r>
          </a:p>
          <a:p>
            <a:pPr algn="r" rtl="1">
              <a:buFont typeface="Wingdings" panose="05000000000000000000" pitchFamily="2" charset="2"/>
              <a:buChar char=""/>
            </a:pPr>
            <a:r>
              <a:rPr lang="ar-SA" sz="2400" dirty="0">
                <a:latin typeface="Arial"/>
                <a:cs typeface="+mn-cs"/>
              </a:rPr>
              <a:t>بعد بضع دقائق من التواصل غير اللفظي، تحدثوا مع بعضكم البعض شفهياً لمعرفة مدى قرب درجة فهمك لرسالة شريكك. </a:t>
            </a:r>
          </a:p>
        </p:txBody>
      </p:sp>
    </p:spTree>
    <p:extLst>
      <p:ext uri="{BB962C8B-B14F-4D97-AF65-F5344CB8AC3E}">
        <p14:creationId xmlns:p14="http://schemas.microsoft.com/office/powerpoint/2010/main" val="8691442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إستراتيجيات التواصل</a:t>
            </a:r>
            <a:endParaRPr spc="0" dirty="0">
              <a:cs typeface="+mn-cs"/>
            </a:endParaRPr>
          </a:p>
        </p:txBody>
      </p:sp>
      <p:sp>
        <p:nvSpPr>
          <p:cNvPr id="3" name="Content Placeholder 2"/>
          <p:cNvSpPr>
            <a:spLocks noGrp="1"/>
          </p:cNvSpPr>
          <p:nvPr>
            <p:ph idx="1"/>
          </p:nvPr>
        </p:nvSpPr>
        <p:spPr>
          <a:xfrm>
            <a:off x="1804988" y="2057400"/>
            <a:ext cx="9720262" cy="4022725"/>
          </a:xfrm>
        </p:spPr>
        <p:txBody>
          <a:bodyPr>
            <a:noAutofit/>
          </a:bodyPr>
          <a:lstStyle/>
          <a:p>
            <a:pPr algn="r" rtl="1">
              <a:buFont typeface="Wingdings" pitchFamily="2" charset="2"/>
              <a:buChar char="§"/>
            </a:pPr>
            <a:r>
              <a:rPr lang="ar-SA" sz="2400" spc="0" dirty="0">
                <a:latin typeface="Arial"/>
                <a:cs typeface="+mn-cs"/>
              </a:rPr>
              <a:t>  الاستماع الفعال </a:t>
            </a:r>
          </a:p>
          <a:p>
            <a:pPr algn="r" rtl="1">
              <a:buFont typeface="Wingdings" pitchFamily="2" charset="2"/>
              <a:buChar char="§"/>
            </a:pPr>
            <a:r>
              <a:rPr lang="ar-SA" sz="2400" spc="0" dirty="0">
                <a:latin typeface="Arial"/>
                <a:cs typeface="+mn-cs"/>
              </a:rPr>
              <a:t>  الاستجواب الفعال</a:t>
            </a:r>
          </a:p>
          <a:p>
            <a:pPr algn="r" rtl="1">
              <a:buFont typeface="Wingdings" pitchFamily="2" charset="2"/>
              <a:buChar char="§"/>
            </a:pPr>
            <a:r>
              <a:rPr lang="ar-SA" sz="2400" spc="0" dirty="0">
                <a:latin typeface="Arial"/>
                <a:cs typeface="+mn-cs"/>
              </a:rPr>
              <a:t>  التحقق من المشاعر</a:t>
            </a:r>
          </a:p>
          <a:p>
            <a:pPr algn="r" rtl="1">
              <a:buFont typeface="Wingdings" pitchFamily="2" charset="2"/>
              <a:buChar char="§"/>
            </a:pPr>
            <a:r>
              <a:rPr lang="ar-SA" sz="2400" spc="0" dirty="0">
                <a:latin typeface="Arial"/>
                <a:cs typeface="+mn-cs"/>
              </a:rPr>
              <a:t>  استخدام العبارات الشافية </a:t>
            </a:r>
          </a:p>
          <a:p>
            <a:pPr algn="r" rtl="1">
              <a:buFont typeface="Wingdings" pitchFamily="2" charset="2"/>
              <a:buChar char="§"/>
            </a:pPr>
            <a:r>
              <a:rPr lang="ar-SA" sz="2400" spc="0" dirty="0">
                <a:latin typeface="Arial"/>
                <a:cs typeface="+mn-cs"/>
              </a:rPr>
              <a:t>  اتباع وتيرة الناجي/الناجية</a:t>
            </a:r>
          </a:p>
          <a:p>
            <a:pPr algn="r" rtl="1">
              <a:buFont typeface="Wingdings" pitchFamily="2" charset="2"/>
              <a:buChar char="§"/>
            </a:pPr>
            <a:r>
              <a:rPr lang="ar-SA" sz="2400" spc="0" dirty="0">
                <a:latin typeface="Arial"/>
                <a:cs typeface="+mn-cs"/>
              </a:rPr>
              <a:t>  استخدام لغة بسيطة ونفس لغة الشخص</a:t>
            </a:r>
          </a:p>
          <a:p>
            <a:pPr algn="r" rtl="1">
              <a:buFont typeface="Wingdings" pitchFamily="2" charset="2"/>
              <a:buChar char="§"/>
            </a:pPr>
            <a:r>
              <a:rPr lang="ar-SA" sz="2400" spc="0" dirty="0">
                <a:latin typeface="Arial"/>
                <a:cs typeface="+mn-cs"/>
              </a:rPr>
              <a:t>  استخدام الصمت عند الاقتضاء</a:t>
            </a:r>
          </a:p>
        </p:txBody>
      </p:sp>
    </p:spTree>
    <p:extLst>
      <p:ext uri="{BB962C8B-B14F-4D97-AF65-F5344CB8AC3E}">
        <p14:creationId xmlns:p14="http://schemas.microsoft.com/office/powerpoint/2010/main" val="166823977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7336</TotalTime>
  <Words>3768</Words>
  <Application>Microsoft Office PowerPoint</Application>
  <PresentationFormat>Widescreen</PresentationFormat>
  <Paragraphs>326</Paragraphs>
  <Slides>22</Slides>
  <Notes>22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22</vt:i4>
      </vt:variant>
    </vt:vector>
  </HeadingPairs>
  <TitlesOfParts>
    <vt:vector size="32" baseType="lpstr">
      <vt:lpstr>MS PGothic</vt:lpstr>
      <vt:lpstr>Arial</vt:lpstr>
      <vt:lpstr>Calibri</vt:lpstr>
      <vt:lpstr>Franklin Gothic Book</vt:lpstr>
      <vt:lpstr>Franklin Gothic Medium</vt:lpstr>
      <vt:lpstr>Tw Cen MT</vt:lpstr>
      <vt:lpstr>Wingdings</vt:lpstr>
      <vt:lpstr>Wingdings 3</vt:lpstr>
      <vt:lpstr>ヒラギノ角ゴ Pro W3</vt:lpstr>
      <vt:lpstr>IRC-Module-Template-V2</vt:lpstr>
      <vt:lpstr>PowerPoint Presentation</vt:lpstr>
      <vt:lpstr>مهارات التواصل</vt:lpstr>
      <vt:lpstr>الأهداف </vt:lpstr>
      <vt:lpstr>التواصل للمساعدة في بناء العلاقات</vt:lpstr>
      <vt:lpstr>التواصل للمساعدة في بناء العلاقات</vt:lpstr>
      <vt:lpstr>عناصر التواصل</vt:lpstr>
      <vt:lpstr>التواصل غير اللفظي </vt:lpstr>
      <vt:lpstr>النشاط:  التواصل غير اللفظي</vt:lpstr>
      <vt:lpstr>إستراتيجيات التواصل</vt:lpstr>
      <vt:lpstr>الاستماع الفعال</vt:lpstr>
      <vt:lpstr>الاستجواب الفعال</vt:lpstr>
      <vt:lpstr>التحقق من المشاعر</vt:lpstr>
      <vt:lpstr>النشاط</vt:lpstr>
      <vt:lpstr>العبارات الشفائية</vt:lpstr>
      <vt:lpstr>العبارات الشافية الخاصة بالنشاط</vt:lpstr>
      <vt:lpstr>اتباع وتيرة الناجي/الناجية</vt:lpstr>
      <vt:lpstr>استخدام لغة بسيطة ومشابهة</vt:lpstr>
      <vt:lpstr>لغة بسيطة  النشاط</vt:lpstr>
      <vt:lpstr>استخدام الصمت</vt:lpstr>
      <vt:lpstr>استخدام الصمت النشاط</vt:lpstr>
      <vt:lpstr>النشاط:  استنتاج الخلاصة</vt:lpstr>
      <vt:lpstr>الإنهاء</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 best practice &amp; strategies</dc:title>
  <dc:creator>Meghan</dc:creator>
  <cp:lastModifiedBy>ahmed soliman</cp:lastModifiedBy>
  <cp:revision>40</cp:revision>
  <dcterms:created xsi:type="dcterms:W3CDTF">2016-05-03T17:30:52Z</dcterms:created>
  <dcterms:modified xsi:type="dcterms:W3CDTF">2017-10-05T19:00:53Z</dcterms:modified>
</cp:coreProperties>
</file>